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4"/>
  </p:notesMasterIdLst>
  <p:sldIdLst>
    <p:sldId id="256" r:id="rId2"/>
    <p:sldId id="428" r:id="rId3"/>
    <p:sldId id="397" r:id="rId4"/>
    <p:sldId id="385" r:id="rId5"/>
    <p:sldId id="405" r:id="rId6"/>
    <p:sldId id="417" r:id="rId7"/>
    <p:sldId id="408" r:id="rId8"/>
    <p:sldId id="409" r:id="rId9"/>
    <p:sldId id="411" r:id="rId10"/>
    <p:sldId id="412" r:id="rId11"/>
    <p:sldId id="413" r:id="rId12"/>
    <p:sldId id="414" r:id="rId13"/>
    <p:sldId id="415" r:id="rId14"/>
    <p:sldId id="416" r:id="rId15"/>
    <p:sldId id="420" r:id="rId16"/>
    <p:sldId id="421" r:id="rId17"/>
    <p:sldId id="419" r:id="rId18"/>
    <p:sldId id="400" r:id="rId19"/>
    <p:sldId id="402" r:id="rId20"/>
    <p:sldId id="401" r:id="rId21"/>
    <p:sldId id="422" r:id="rId22"/>
    <p:sldId id="423" r:id="rId23"/>
    <p:sldId id="399" r:id="rId24"/>
    <p:sldId id="424" r:id="rId25"/>
    <p:sldId id="425" r:id="rId26"/>
    <p:sldId id="426" r:id="rId27"/>
    <p:sldId id="360" r:id="rId28"/>
    <p:sldId id="365" r:id="rId29"/>
    <p:sldId id="378" r:id="rId30"/>
    <p:sldId id="395" r:id="rId31"/>
    <p:sldId id="394" r:id="rId32"/>
    <p:sldId id="379" r:id="rId33"/>
    <p:sldId id="371" r:id="rId34"/>
    <p:sldId id="372" r:id="rId35"/>
    <p:sldId id="380" r:id="rId36"/>
    <p:sldId id="383" r:id="rId37"/>
    <p:sldId id="369" r:id="rId38"/>
    <p:sldId id="370" r:id="rId39"/>
    <p:sldId id="384" r:id="rId40"/>
    <p:sldId id="387" r:id="rId41"/>
    <p:sldId id="381" r:id="rId42"/>
    <p:sldId id="388" r:id="rId43"/>
    <p:sldId id="389" r:id="rId44"/>
    <p:sldId id="390" r:id="rId45"/>
    <p:sldId id="391" r:id="rId46"/>
    <p:sldId id="364" r:id="rId47"/>
    <p:sldId id="396" r:id="rId48"/>
    <p:sldId id="393" r:id="rId49"/>
    <p:sldId id="392" r:id="rId50"/>
    <p:sldId id="427" r:id="rId51"/>
    <p:sldId id="310" r:id="rId52"/>
    <p:sldId id="375"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53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20" autoAdjust="0"/>
  </p:normalViewPr>
  <p:slideViewPr>
    <p:cSldViewPr>
      <p:cViewPr>
        <p:scale>
          <a:sx n="71" d="100"/>
          <a:sy n="71" d="100"/>
        </p:scale>
        <p:origin x="576" y="39"/>
      </p:cViewPr>
      <p:guideLst>
        <p:guide orient="horz" pos="3838"/>
        <p:guide pos="537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dministrator\Desktop\&#20013;&#22269;.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dministrator\Desktop\&#20013;&#22269;.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Sheet3!$B$2</c:f>
              <c:strCache>
                <c:ptCount val="1"/>
                <c:pt idx="0">
                  <c:v>WTO-X覆盖率</c:v>
                </c:pt>
              </c:strCache>
            </c:strRef>
          </c:tx>
          <c:invertIfNegative val="0"/>
          <c:dLbls>
            <c:dLbl>
              <c:idx val="7"/>
              <c:layout>
                <c:manualLayout>
                  <c:x val="-8.757525998905346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latin typeface="Times New Roman" pitchFamily="18" charset="0"/>
                    <a:cs typeface="Times New Roman"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Sheet3!$C$1:$K$1</c:f>
              <c:strCache>
                <c:ptCount val="9"/>
                <c:pt idx="0">
                  <c:v>新加坡</c:v>
                </c:pt>
                <c:pt idx="1">
                  <c:v>智利</c:v>
                </c:pt>
                <c:pt idx="2">
                  <c:v>新西兰</c:v>
                </c:pt>
                <c:pt idx="3">
                  <c:v>秘鲁</c:v>
                </c:pt>
                <c:pt idx="4">
                  <c:v>东盟</c:v>
                </c:pt>
                <c:pt idx="5">
                  <c:v>巴基斯坦</c:v>
                </c:pt>
                <c:pt idx="6">
                  <c:v>哥斯达黎加</c:v>
                </c:pt>
                <c:pt idx="7">
                  <c:v>冰岛</c:v>
                </c:pt>
                <c:pt idx="8">
                  <c:v>瑞士</c:v>
                </c:pt>
              </c:strCache>
            </c:strRef>
          </c:cat>
          <c:val>
            <c:numRef>
              <c:f>Sheet3!$C$2:$K$2</c:f>
              <c:numCache>
                <c:formatCode>0.0%</c:formatCode>
                <c:ptCount val="9"/>
                <c:pt idx="0">
                  <c:v>0.21052631578947423</c:v>
                </c:pt>
                <c:pt idx="1">
                  <c:v>0.26315789473684231</c:v>
                </c:pt>
                <c:pt idx="2">
                  <c:v>0.23684210526315788</c:v>
                </c:pt>
                <c:pt idx="3">
                  <c:v>0.26315789473684231</c:v>
                </c:pt>
                <c:pt idx="4">
                  <c:v>5.2631578947368432E-2</c:v>
                </c:pt>
                <c:pt idx="5">
                  <c:v>5.2631578947368432E-2</c:v>
                </c:pt>
                <c:pt idx="6">
                  <c:v>5.2631578947368432E-2</c:v>
                </c:pt>
                <c:pt idx="7">
                  <c:v>0.10526315789473686</c:v>
                </c:pt>
                <c:pt idx="8">
                  <c:v>0.13157894736842121</c:v>
                </c:pt>
              </c:numCache>
            </c:numRef>
          </c:val>
        </c:ser>
        <c:ser>
          <c:idx val="1"/>
          <c:order val="1"/>
          <c:tx>
            <c:strRef>
              <c:f>Sheet3!$B$3</c:f>
              <c:strCache>
                <c:ptCount val="1"/>
                <c:pt idx="0">
                  <c:v>WTO-X执行率</c:v>
                </c:pt>
              </c:strCache>
            </c:strRef>
          </c:tx>
          <c:invertIfNegative val="0"/>
          <c:dLbls>
            <c:dLbl>
              <c:idx val="1"/>
              <c:layout>
                <c:manualLayout>
                  <c:x val="6.5681444991789817E-3"/>
                  <c:y val="-4.04040404040404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757525998905346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9469074986316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13628899835796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5681444991790823E-3"/>
                  <c:y val="8.08080808080800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313628899835796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9704433497537047E-2"/>
                  <c:y val="4.04040404040404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1893814997263415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latin typeface="Times New Roman" pitchFamily="18" charset="0"/>
                    <a:cs typeface="Times New Roman"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Sheet3!$C$1:$K$1</c:f>
              <c:strCache>
                <c:ptCount val="9"/>
                <c:pt idx="0">
                  <c:v>新加坡</c:v>
                </c:pt>
                <c:pt idx="1">
                  <c:v>智利</c:v>
                </c:pt>
                <c:pt idx="2">
                  <c:v>新西兰</c:v>
                </c:pt>
                <c:pt idx="3">
                  <c:v>秘鲁</c:v>
                </c:pt>
                <c:pt idx="4">
                  <c:v>东盟</c:v>
                </c:pt>
                <c:pt idx="5">
                  <c:v>巴基斯坦</c:v>
                </c:pt>
                <c:pt idx="6">
                  <c:v>哥斯达黎加</c:v>
                </c:pt>
                <c:pt idx="7">
                  <c:v>冰岛</c:v>
                </c:pt>
                <c:pt idx="8">
                  <c:v>瑞士</c:v>
                </c:pt>
              </c:strCache>
            </c:strRef>
          </c:cat>
          <c:val>
            <c:numRef>
              <c:f>Sheet3!$C$3:$K$3</c:f>
              <c:numCache>
                <c:formatCode>0.0%</c:formatCode>
                <c:ptCount val="9"/>
                <c:pt idx="0">
                  <c:v>5.2631578947368432E-2</c:v>
                </c:pt>
                <c:pt idx="1">
                  <c:v>7.8947368421052475E-2</c:v>
                </c:pt>
                <c:pt idx="2">
                  <c:v>7.8947368421052475E-2</c:v>
                </c:pt>
                <c:pt idx="3">
                  <c:v>0.13157894736842121</c:v>
                </c:pt>
                <c:pt idx="4">
                  <c:v>5.2631578947368432E-2</c:v>
                </c:pt>
                <c:pt idx="5">
                  <c:v>2.6315789473684216E-2</c:v>
                </c:pt>
                <c:pt idx="6">
                  <c:v>5.2631578947368432E-2</c:v>
                </c:pt>
                <c:pt idx="7">
                  <c:v>0.10526315789473686</c:v>
                </c:pt>
                <c:pt idx="8">
                  <c:v>0.13157894736842121</c:v>
                </c:pt>
              </c:numCache>
            </c:numRef>
          </c:val>
        </c:ser>
        <c:dLbls>
          <c:showLegendKey val="0"/>
          <c:showVal val="1"/>
          <c:showCatName val="0"/>
          <c:showSerName val="0"/>
          <c:showPercent val="0"/>
          <c:showBubbleSize val="0"/>
        </c:dLbls>
        <c:gapWidth val="150"/>
        <c:overlap val="-25"/>
        <c:axId val="295328928"/>
        <c:axId val="294220856"/>
      </c:barChart>
      <c:catAx>
        <c:axId val="295328928"/>
        <c:scaling>
          <c:orientation val="minMax"/>
        </c:scaling>
        <c:delete val="0"/>
        <c:axPos val="b"/>
        <c:numFmt formatCode="General" sourceLinked="0"/>
        <c:majorTickMark val="none"/>
        <c:minorTickMark val="none"/>
        <c:tickLblPos val="nextTo"/>
        <c:txPr>
          <a:bodyPr/>
          <a:lstStyle/>
          <a:p>
            <a:pPr>
              <a:defRPr sz="1200"/>
            </a:pPr>
            <a:endParaRPr lang="zh-CN"/>
          </a:p>
        </c:txPr>
        <c:crossAx val="294220856"/>
        <c:crosses val="autoZero"/>
        <c:auto val="1"/>
        <c:lblAlgn val="ctr"/>
        <c:lblOffset val="100"/>
        <c:noMultiLvlLbl val="0"/>
      </c:catAx>
      <c:valAx>
        <c:axId val="294220856"/>
        <c:scaling>
          <c:orientation val="minMax"/>
        </c:scaling>
        <c:delete val="1"/>
        <c:axPos val="l"/>
        <c:numFmt formatCode="0.0%" sourceLinked="1"/>
        <c:majorTickMark val="out"/>
        <c:minorTickMark val="none"/>
        <c:tickLblPos val="nextTo"/>
        <c:crossAx val="295328928"/>
        <c:crosses val="autoZero"/>
        <c:crossBetween val="between"/>
      </c:valAx>
    </c:plotArea>
    <c:legend>
      <c:legendPos val="t"/>
      <c:legendEntry>
        <c:idx val="0"/>
        <c:txPr>
          <a:bodyPr/>
          <a:lstStyle/>
          <a:p>
            <a:pPr>
              <a:defRPr sz="1600">
                <a:latin typeface="Times New Roman" pitchFamily="18" charset="0"/>
                <a:cs typeface="Times New Roman" pitchFamily="18" charset="0"/>
              </a:defRPr>
            </a:pPr>
            <a:endParaRPr lang="zh-CN"/>
          </a:p>
        </c:txPr>
      </c:legendEntry>
      <c:legendEntry>
        <c:idx val="1"/>
        <c:txPr>
          <a:bodyPr/>
          <a:lstStyle/>
          <a:p>
            <a:pPr>
              <a:defRPr sz="1600">
                <a:latin typeface="Times New Roman" pitchFamily="18" charset="0"/>
                <a:cs typeface="Times New Roman" pitchFamily="18" charset="0"/>
              </a:defRPr>
            </a:pPr>
            <a:endParaRPr lang="zh-CN"/>
          </a:p>
        </c:txPr>
      </c:legendEntry>
      <c:layout/>
      <c:overlay val="0"/>
      <c:txPr>
        <a:bodyPr/>
        <a:lstStyle/>
        <a:p>
          <a:pPr>
            <a:defRPr sz="800">
              <a:latin typeface="Times New Roman" pitchFamily="18" charset="0"/>
              <a:cs typeface="Times New Roman" pitchFamily="18" charset="0"/>
            </a:defRPr>
          </a:pPr>
          <a:endParaRPr lang="zh-CN"/>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'WTO+'!$A$2:$B$2</c:f>
              <c:strCache>
                <c:ptCount val="1"/>
                <c:pt idx="0">
                  <c:v>WTO+覆盖率</c:v>
                </c:pt>
              </c:strCache>
            </c:strRef>
          </c:tx>
          <c:invertIfNegative val="0"/>
          <c:dLbls>
            <c:spPr>
              <a:noFill/>
              <a:ln>
                <a:noFill/>
              </a:ln>
              <a:effectLst/>
            </c:spPr>
            <c:txPr>
              <a:bodyPr/>
              <a:lstStyle/>
              <a:p>
                <a:pPr>
                  <a:defRPr sz="1000" baseline="0">
                    <a:latin typeface="Times New Roman"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'WTO+'!$C$1:$K$1</c:f>
              <c:strCache>
                <c:ptCount val="9"/>
                <c:pt idx="0">
                  <c:v>新加坡</c:v>
                </c:pt>
                <c:pt idx="1">
                  <c:v>智利</c:v>
                </c:pt>
                <c:pt idx="2">
                  <c:v>新西兰</c:v>
                </c:pt>
                <c:pt idx="3">
                  <c:v>秘鲁</c:v>
                </c:pt>
                <c:pt idx="4">
                  <c:v>东盟</c:v>
                </c:pt>
                <c:pt idx="5">
                  <c:v>巴基斯坦</c:v>
                </c:pt>
                <c:pt idx="6">
                  <c:v>哥斯达黎加</c:v>
                </c:pt>
                <c:pt idx="7">
                  <c:v>冰岛</c:v>
                </c:pt>
                <c:pt idx="8">
                  <c:v>瑞士</c:v>
                </c:pt>
              </c:strCache>
            </c:strRef>
          </c:cat>
          <c:val>
            <c:numRef>
              <c:f>'WTO+'!$C$2:$K$2</c:f>
              <c:numCache>
                <c:formatCode>0.0%</c:formatCode>
                <c:ptCount val="9"/>
                <c:pt idx="0">
                  <c:v>0.6428571428571429</c:v>
                </c:pt>
                <c:pt idx="1">
                  <c:v>0.78571428571428559</c:v>
                </c:pt>
                <c:pt idx="2">
                  <c:v>0.71428571428571463</c:v>
                </c:pt>
                <c:pt idx="3">
                  <c:v>0.71428571428571463</c:v>
                </c:pt>
                <c:pt idx="4">
                  <c:v>0.57142857142857395</c:v>
                </c:pt>
                <c:pt idx="5">
                  <c:v>0.21428571428571427</c:v>
                </c:pt>
                <c:pt idx="6">
                  <c:v>0.71428571428571463</c:v>
                </c:pt>
                <c:pt idx="7">
                  <c:v>0.42857142857142855</c:v>
                </c:pt>
                <c:pt idx="8">
                  <c:v>0.71428571428571463</c:v>
                </c:pt>
              </c:numCache>
            </c:numRef>
          </c:val>
        </c:ser>
        <c:ser>
          <c:idx val="1"/>
          <c:order val="1"/>
          <c:tx>
            <c:strRef>
              <c:f>'WTO+'!$A$3:$B$3</c:f>
              <c:strCache>
                <c:ptCount val="1"/>
                <c:pt idx="0">
                  <c:v>WTO+执行率</c:v>
                </c:pt>
              </c:strCache>
            </c:strRef>
          </c:tx>
          <c:invertIfNegative val="0"/>
          <c:dLbls>
            <c:dLbl>
              <c:idx val="0"/>
              <c:layout>
                <c:manualLayout>
                  <c:x val="1.0796221322537125E-2"/>
                  <c:y val="3.76647834274954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9937022042285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19433198380563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3949617633828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194331983805668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39496176338282E-2"/>
                  <c:y val="-3.76647834274954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1974808816914083E-3"/>
                  <c:y val="-3.76647834274954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259559154295996E-2"/>
                  <c:y val="3.766478342749476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1974808816914083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aseline="0">
                    <a:latin typeface="Times New Roman"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'WTO+'!$C$1:$K$1</c:f>
              <c:strCache>
                <c:ptCount val="9"/>
                <c:pt idx="0">
                  <c:v>新加坡</c:v>
                </c:pt>
                <c:pt idx="1">
                  <c:v>智利</c:v>
                </c:pt>
                <c:pt idx="2">
                  <c:v>新西兰</c:v>
                </c:pt>
                <c:pt idx="3">
                  <c:v>秘鲁</c:v>
                </c:pt>
                <c:pt idx="4">
                  <c:v>东盟</c:v>
                </c:pt>
                <c:pt idx="5">
                  <c:v>巴基斯坦</c:v>
                </c:pt>
                <c:pt idx="6">
                  <c:v>哥斯达黎加</c:v>
                </c:pt>
                <c:pt idx="7">
                  <c:v>冰岛</c:v>
                </c:pt>
                <c:pt idx="8">
                  <c:v>瑞士</c:v>
                </c:pt>
              </c:strCache>
            </c:strRef>
          </c:cat>
          <c:val>
            <c:numRef>
              <c:f>'WTO+'!$C$3:$K$3</c:f>
              <c:numCache>
                <c:formatCode>0.0%</c:formatCode>
                <c:ptCount val="9"/>
                <c:pt idx="0">
                  <c:v>0.57142857142857395</c:v>
                </c:pt>
                <c:pt idx="1">
                  <c:v>0.78571428571428559</c:v>
                </c:pt>
                <c:pt idx="2">
                  <c:v>0.71428571428571463</c:v>
                </c:pt>
                <c:pt idx="3">
                  <c:v>0.71428571428571463</c:v>
                </c:pt>
                <c:pt idx="4">
                  <c:v>0.57142857142857395</c:v>
                </c:pt>
                <c:pt idx="5">
                  <c:v>0.21428571428571427</c:v>
                </c:pt>
                <c:pt idx="6">
                  <c:v>0.71428571428571463</c:v>
                </c:pt>
                <c:pt idx="7">
                  <c:v>0.42857142857142855</c:v>
                </c:pt>
                <c:pt idx="8">
                  <c:v>0.71428571428571463</c:v>
                </c:pt>
              </c:numCache>
            </c:numRef>
          </c:val>
        </c:ser>
        <c:dLbls>
          <c:showLegendKey val="0"/>
          <c:showVal val="1"/>
          <c:showCatName val="0"/>
          <c:showSerName val="0"/>
          <c:showPercent val="0"/>
          <c:showBubbleSize val="0"/>
        </c:dLbls>
        <c:gapWidth val="150"/>
        <c:overlap val="-25"/>
        <c:axId val="294220072"/>
        <c:axId val="294218112"/>
      </c:barChart>
      <c:catAx>
        <c:axId val="294220072"/>
        <c:scaling>
          <c:orientation val="minMax"/>
        </c:scaling>
        <c:delete val="0"/>
        <c:axPos val="b"/>
        <c:numFmt formatCode="General" sourceLinked="0"/>
        <c:majorTickMark val="none"/>
        <c:minorTickMark val="none"/>
        <c:tickLblPos val="nextTo"/>
        <c:txPr>
          <a:bodyPr/>
          <a:lstStyle/>
          <a:p>
            <a:pPr>
              <a:defRPr sz="1200"/>
            </a:pPr>
            <a:endParaRPr lang="zh-CN"/>
          </a:p>
        </c:txPr>
        <c:crossAx val="294218112"/>
        <c:crosses val="autoZero"/>
        <c:auto val="1"/>
        <c:lblAlgn val="ctr"/>
        <c:lblOffset val="100"/>
        <c:noMultiLvlLbl val="0"/>
      </c:catAx>
      <c:valAx>
        <c:axId val="294218112"/>
        <c:scaling>
          <c:orientation val="minMax"/>
        </c:scaling>
        <c:delete val="1"/>
        <c:axPos val="l"/>
        <c:numFmt formatCode="0.0%" sourceLinked="1"/>
        <c:majorTickMark val="out"/>
        <c:minorTickMark val="none"/>
        <c:tickLblPos val="nextTo"/>
        <c:crossAx val="294220072"/>
        <c:crosses val="autoZero"/>
        <c:crossBetween val="between"/>
      </c:valAx>
    </c:plotArea>
    <c:legend>
      <c:legendPos val="t"/>
      <c:legendEntry>
        <c:idx val="0"/>
        <c:txPr>
          <a:bodyPr/>
          <a:lstStyle/>
          <a:p>
            <a:pPr>
              <a:defRPr sz="1600">
                <a:latin typeface="Times New Roman" pitchFamily="18" charset="0"/>
                <a:cs typeface="Times New Roman" pitchFamily="18" charset="0"/>
              </a:defRPr>
            </a:pPr>
            <a:endParaRPr lang="zh-CN"/>
          </a:p>
        </c:txPr>
      </c:legendEntry>
      <c:legendEntry>
        <c:idx val="1"/>
        <c:txPr>
          <a:bodyPr/>
          <a:lstStyle/>
          <a:p>
            <a:pPr>
              <a:defRPr sz="1600">
                <a:latin typeface="Times New Roman" pitchFamily="18" charset="0"/>
                <a:cs typeface="Times New Roman" pitchFamily="18" charset="0"/>
              </a:defRPr>
            </a:pPr>
            <a:endParaRPr lang="zh-CN"/>
          </a:p>
        </c:txPr>
      </c:legendEntry>
      <c:layout/>
      <c:overlay val="0"/>
      <c:txPr>
        <a:bodyPr/>
        <a:lstStyle/>
        <a:p>
          <a:pPr>
            <a:defRPr sz="800">
              <a:latin typeface="Times New Roman" pitchFamily="18" charset="0"/>
              <a:cs typeface="Times New Roman" pitchFamily="18" charset="0"/>
            </a:defRPr>
          </a:pPr>
          <a:endParaRPr lang="zh-CN"/>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stacked"/>
        <c:varyColors val="0"/>
        <c:ser>
          <c:idx val="0"/>
          <c:order val="0"/>
          <c:tx>
            <c:strRef>
              <c:f>投资!$B$1</c:f>
              <c:strCache>
                <c:ptCount val="1"/>
                <c:pt idx="0">
                  <c:v>南南协定</c:v>
                </c:pt>
              </c:strCache>
            </c:strRef>
          </c:tx>
          <c:invertIfNegative val="0"/>
          <c:cat>
            <c:numRef>
              <c:f>投资!$A$2:$A$23</c:f>
              <c:numCache>
                <c:formatCode>0</c:formatCode>
                <c:ptCount val="22"/>
                <c:pt idx="0">
                  <c:v>1990</c:v>
                </c:pt>
                <c:pt idx="1">
                  <c:v>1991</c:v>
                </c:pt>
                <c:pt idx="2">
                  <c:v>1992</c:v>
                </c:pt>
                <c:pt idx="3">
                  <c:v>1993</c:v>
                </c:pt>
                <c:pt idx="4" formatCode="General">
                  <c:v>1994</c:v>
                </c:pt>
                <c:pt idx="5" formatCode="General">
                  <c:v>1995</c:v>
                </c:pt>
                <c:pt idx="6" formatCode="General">
                  <c:v>1996</c:v>
                </c:pt>
                <c:pt idx="7">
                  <c:v>1997</c:v>
                </c:pt>
                <c:pt idx="8" formatCode="General">
                  <c:v>1998</c:v>
                </c:pt>
                <c:pt idx="9" formatCode="General">
                  <c:v>1999</c:v>
                </c:pt>
                <c:pt idx="10">
                  <c:v>2000</c:v>
                </c:pt>
                <c:pt idx="11">
                  <c:v>2001</c:v>
                </c:pt>
                <c:pt idx="12">
                  <c:v>2002</c:v>
                </c:pt>
                <c:pt idx="13">
                  <c:v>2003</c:v>
                </c:pt>
                <c:pt idx="14" formatCode="General">
                  <c:v>2004</c:v>
                </c:pt>
                <c:pt idx="15">
                  <c:v>2005</c:v>
                </c:pt>
                <c:pt idx="16" formatCode="General">
                  <c:v>2006</c:v>
                </c:pt>
                <c:pt idx="17">
                  <c:v>2007</c:v>
                </c:pt>
                <c:pt idx="18" formatCode="General">
                  <c:v>2008</c:v>
                </c:pt>
                <c:pt idx="19" formatCode="General">
                  <c:v>2009</c:v>
                </c:pt>
                <c:pt idx="20">
                  <c:v>2010</c:v>
                </c:pt>
                <c:pt idx="21" formatCode="General">
                  <c:v>2011</c:v>
                </c:pt>
              </c:numCache>
            </c:numRef>
          </c:cat>
          <c:val>
            <c:numRef>
              <c:f>投资!$B$2:$B$23</c:f>
              <c:numCache>
                <c:formatCode>General</c:formatCode>
                <c:ptCount val="22"/>
                <c:pt idx="0">
                  <c:v>0</c:v>
                </c:pt>
                <c:pt idx="1">
                  <c:v>0</c:v>
                </c:pt>
                <c:pt idx="2">
                  <c:v>0</c:v>
                </c:pt>
                <c:pt idx="3">
                  <c:v>1</c:v>
                </c:pt>
                <c:pt idx="4">
                  <c:v>2</c:v>
                </c:pt>
                <c:pt idx="5">
                  <c:v>2</c:v>
                </c:pt>
                <c:pt idx="6">
                  <c:v>2</c:v>
                </c:pt>
                <c:pt idx="7">
                  <c:v>2</c:v>
                </c:pt>
                <c:pt idx="8">
                  <c:v>2</c:v>
                </c:pt>
                <c:pt idx="9">
                  <c:v>2</c:v>
                </c:pt>
                <c:pt idx="10">
                  <c:v>2</c:v>
                </c:pt>
                <c:pt idx="11">
                  <c:v>2</c:v>
                </c:pt>
                <c:pt idx="12">
                  <c:v>2</c:v>
                </c:pt>
                <c:pt idx="13">
                  <c:v>2</c:v>
                </c:pt>
                <c:pt idx="14">
                  <c:v>3</c:v>
                </c:pt>
                <c:pt idx="15">
                  <c:v>4</c:v>
                </c:pt>
                <c:pt idx="16">
                  <c:v>5</c:v>
                </c:pt>
                <c:pt idx="17">
                  <c:v>7</c:v>
                </c:pt>
                <c:pt idx="18">
                  <c:v>7</c:v>
                </c:pt>
                <c:pt idx="19">
                  <c:v>7</c:v>
                </c:pt>
                <c:pt idx="20">
                  <c:v>7</c:v>
                </c:pt>
                <c:pt idx="21">
                  <c:v>8</c:v>
                </c:pt>
              </c:numCache>
            </c:numRef>
          </c:val>
        </c:ser>
        <c:ser>
          <c:idx val="1"/>
          <c:order val="1"/>
          <c:tx>
            <c:strRef>
              <c:f>投资!$C$1</c:f>
              <c:strCache>
                <c:ptCount val="1"/>
                <c:pt idx="0">
                  <c:v>南北协定</c:v>
                </c:pt>
              </c:strCache>
            </c:strRef>
          </c:tx>
          <c:invertIfNegative val="0"/>
          <c:cat>
            <c:numRef>
              <c:f>投资!$A$2:$A$23</c:f>
              <c:numCache>
                <c:formatCode>0</c:formatCode>
                <c:ptCount val="22"/>
                <c:pt idx="0">
                  <c:v>1990</c:v>
                </c:pt>
                <c:pt idx="1">
                  <c:v>1991</c:v>
                </c:pt>
                <c:pt idx="2">
                  <c:v>1992</c:v>
                </c:pt>
                <c:pt idx="3">
                  <c:v>1993</c:v>
                </c:pt>
                <c:pt idx="4" formatCode="General">
                  <c:v>1994</c:v>
                </c:pt>
                <c:pt idx="5" formatCode="General">
                  <c:v>1995</c:v>
                </c:pt>
                <c:pt idx="6" formatCode="General">
                  <c:v>1996</c:v>
                </c:pt>
                <c:pt idx="7">
                  <c:v>1997</c:v>
                </c:pt>
                <c:pt idx="8" formatCode="General">
                  <c:v>1998</c:v>
                </c:pt>
                <c:pt idx="9" formatCode="General">
                  <c:v>1999</c:v>
                </c:pt>
                <c:pt idx="10">
                  <c:v>2000</c:v>
                </c:pt>
                <c:pt idx="11">
                  <c:v>2001</c:v>
                </c:pt>
                <c:pt idx="12">
                  <c:v>2002</c:v>
                </c:pt>
                <c:pt idx="13">
                  <c:v>2003</c:v>
                </c:pt>
                <c:pt idx="14" formatCode="General">
                  <c:v>2004</c:v>
                </c:pt>
                <c:pt idx="15">
                  <c:v>2005</c:v>
                </c:pt>
                <c:pt idx="16" formatCode="General">
                  <c:v>2006</c:v>
                </c:pt>
                <c:pt idx="17">
                  <c:v>2007</c:v>
                </c:pt>
                <c:pt idx="18" formatCode="General">
                  <c:v>2008</c:v>
                </c:pt>
                <c:pt idx="19" formatCode="General">
                  <c:v>2009</c:v>
                </c:pt>
                <c:pt idx="20">
                  <c:v>2010</c:v>
                </c:pt>
                <c:pt idx="21" formatCode="General">
                  <c:v>2011</c:v>
                </c:pt>
              </c:numCache>
            </c:numRef>
          </c:cat>
          <c:val>
            <c:numRef>
              <c:f>投资!$C$2:$C$23</c:f>
              <c:numCache>
                <c:formatCode>General</c:formatCode>
                <c:ptCount val="22"/>
                <c:pt idx="0">
                  <c:v>0</c:v>
                </c:pt>
                <c:pt idx="1">
                  <c:v>1</c:v>
                </c:pt>
                <c:pt idx="2">
                  <c:v>1</c:v>
                </c:pt>
                <c:pt idx="3">
                  <c:v>1</c:v>
                </c:pt>
                <c:pt idx="4">
                  <c:v>1</c:v>
                </c:pt>
                <c:pt idx="5">
                  <c:v>1</c:v>
                </c:pt>
                <c:pt idx="6">
                  <c:v>1</c:v>
                </c:pt>
                <c:pt idx="7">
                  <c:v>2</c:v>
                </c:pt>
                <c:pt idx="8">
                  <c:v>3</c:v>
                </c:pt>
                <c:pt idx="9">
                  <c:v>3</c:v>
                </c:pt>
                <c:pt idx="10">
                  <c:v>6</c:v>
                </c:pt>
                <c:pt idx="11">
                  <c:v>7</c:v>
                </c:pt>
                <c:pt idx="12">
                  <c:v>9</c:v>
                </c:pt>
                <c:pt idx="13">
                  <c:v>10</c:v>
                </c:pt>
                <c:pt idx="14">
                  <c:v>13</c:v>
                </c:pt>
                <c:pt idx="15">
                  <c:v>16</c:v>
                </c:pt>
                <c:pt idx="16">
                  <c:v>20</c:v>
                </c:pt>
                <c:pt idx="17">
                  <c:v>22</c:v>
                </c:pt>
                <c:pt idx="18">
                  <c:v>27</c:v>
                </c:pt>
                <c:pt idx="19">
                  <c:v>33</c:v>
                </c:pt>
                <c:pt idx="20">
                  <c:v>36</c:v>
                </c:pt>
                <c:pt idx="21">
                  <c:v>37</c:v>
                </c:pt>
              </c:numCache>
            </c:numRef>
          </c:val>
        </c:ser>
        <c:ser>
          <c:idx val="2"/>
          <c:order val="2"/>
          <c:tx>
            <c:strRef>
              <c:f>投资!$D$1</c:f>
              <c:strCache>
                <c:ptCount val="1"/>
                <c:pt idx="0">
                  <c:v>北北协定</c:v>
                </c:pt>
              </c:strCache>
            </c:strRef>
          </c:tx>
          <c:invertIfNegative val="0"/>
          <c:cat>
            <c:numRef>
              <c:f>投资!$A$2:$A$23</c:f>
              <c:numCache>
                <c:formatCode>0</c:formatCode>
                <c:ptCount val="22"/>
                <c:pt idx="0">
                  <c:v>1990</c:v>
                </c:pt>
                <c:pt idx="1">
                  <c:v>1991</c:v>
                </c:pt>
                <c:pt idx="2">
                  <c:v>1992</c:v>
                </c:pt>
                <c:pt idx="3">
                  <c:v>1993</c:v>
                </c:pt>
                <c:pt idx="4" formatCode="General">
                  <c:v>1994</c:v>
                </c:pt>
                <c:pt idx="5" formatCode="General">
                  <c:v>1995</c:v>
                </c:pt>
                <c:pt idx="6" formatCode="General">
                  <c:v>1996</c:v>
                </c:pt>
                <c:pt idx="7">
                  <c:v>1997</c:v>
                </c:pt>
                <c:pt idx="8" formatCode="General">
                  <c:v>1998</c:v>
                </c:pt>
                <c:pt idx="9" formatCode="General">
                  <c:v>1999</c:v>
                </c:pt>
                <c:pt idx="10">
                  <c:v>2000</c:v>
                </c:pt>
                <c:pt idx="11">
                  <c:v>2001</c:v>
                </c:pt>
                <c:pt idx="12">
                  <c:v>2002</c:v>
                </c:pt>
                <c:pt idx="13">
                  <c:v>2003</c:v>
                </c:pt>
                <c:pt idx="14" formatCode="General">
                  <c:v>2004</c:v>
                </c:pt>
                <c:pt idx="15">
                  <c:v>2005</c:v>
                </c:pt>
                <c:pt idx="16" formatCode="General">
                  <c:v>2006</c:v>
                </c:pt>
                <c:pt idx="17">
                  <c:v>2007</c:v>
                </c:pt>
                <c:pt idx="18" formatCode="General">
                  <c:v>2008</c:v>
                </c:pt>
                <c:pt idx="19" formatCode="General">
                  <c:v>2009</c:v>
                </c:pt>
                <c:pt idx="20">
                  <c:v>2010</c:v>
                </c:pt>
                <c:pt idx="21" formatCode="General">
                  <c:v>2011</c:v>
                </c:pt>
              </c:numCache>
            </c:numRef>
          </c:cat>
          <c:val>
            <c:numRef>
              <c:f>投资!$D$2:$D$23</c:f>
              <c:numCache>
                <c:formatCode>General</c:formatCode>
                <c:ptCount val="22"/>
                <c:pt idx="0">
                  <c:v>3</c:v>
                </c:pt>
                <c:pt idx="1">
                  <c:v>3</c:v>
                </c:pt>
                <c:pt idx="2">
                  <c:v>3</c:v>
                </c:pt>
                <c:pt idx="3">
                  <c:v>4</c:v>
                </c:pt>
                <c:pt idx="4">
                  <c:v>5</c:v>
                </c:pt>
                <c:pt idx="5">
                  <c:v>5</c:v>
                </c:pt>
                <c:pt idx="6">
                  <c:v>5</c:v>
                </c:pt>
                <c:pt idx="7">
                  <c:v>5</c:v>
                </c:pt>
                <c:pt idx="8">
                  <c:v>5</c:v>
                </c:pt>
                <c:pt idx="9">
                  <c:v>5</c:v>
                </c:pt>
                <c:pt idx="10">
                  <c:v>5</c:v>
                </c:pt>
                <c:pt idx="11">
                  <c:v>5</c:v>
                </c:pt>
                <c:pt idx="12">
                  <c:v>6</c:v>
                </c:pt>
                <c:pt idx="13">
                  <c:v>7</c:v>
                </c:pt>
                <c:pt idx="14">
                  <c:v>8</c:v>
                </c:pt>
                <c:pt idx="15">
                  <c:v>9</c:v>
                </c:pt>
                <c:pt idx="16">
                  <c:v>11</c:v>
                </c:pt>
                <c:pt idx="17">
                  <c:v>12</c:v>
                </c:pt>
                <c:pt idx="18">
                  <c:v>12</c:v>
                </c:pt>
                <c:pt idx="19">
                  <c:v>14</c:v>
                </c:pt>
                <c:pt idx="20">
                  <c:v>14</c:v>
                </c:pt>
                <c:pt idx="21">
                  <c:v>14</c:v>
                </c:pt>
              </c:numCache>
            </c:numRef>
          </c:val>
        </c:ser>
        <c:dLbls>
          <c:showLegendKey val="0"/>
          <c:showVal val="0"/>
          <c:showCatName val="0"/>
          <c:showSerName val="0"/>
          <c:showPercent val="0"/>
          <c:showBubbleSize val="0"/>
        </c:dLbls>
        <c:gapWidth val="75"/>
        <c:overlap val="100"/>
        <c:axId val="364001552"/>
        <c:axId val="364001944"/>
      </c:barChart>
      <c:catAx>
        <c:axId val="364001552"/>
        <c:scaling>
          <c:orientation val="minMax"/>
        </c:scaling>
        <c:delete val="0"/>
        <c:axPos val="b"/>
        <c:numFmt formatCode="0" sourceLinked="1"/>
        <c:majorTickMark val="none"/>
        <c:minorTickMark val="none"/>
        <c:tickLblPos val="nextTo"/>
        <c:crossAx val="364001944"/>
        <c:crosses val="autoZero"/>
        <c:auto val="1"/>
        <c:lblAlgn val="ctr"/>
        <c:lblOffset val="100"/>
        <c:noMultiLvlLbl val="0"/>
      </c:catAx>
      <c:valAx>
        <c:axId val="364001944"/>
        <c:scaling>
          <c:orientation val="minMax"/>
        </c:scaling>
        <c:delete val="0"/>
        <c:axPos val="l"/>
        <c:majorGridlines/>
        <c:numFmt formatCode="General" sourceLinked="1"/>
        <c:majorTickMark val="none"/>
        <c:minorTickMark val="none"/>
        <c:tickLblPos val="nextTo"/>
        <c:spPr>
          <a:ln w="9525">
            <a:noFill/>
          </a:ln>
        </c:spPr>
        <c:txPr>
          <a:bodyPr/>
          <a:lstStyle/>
          <a:p>
            <a:pPr>
              <a:defRPr sz="1600"/>
            </a:pPr>
            <a:endParaRPr lang="zh-CN"/>
          </a:p>
        </c:txPr>
        <c:crossAx val="364001552"/>
        <c:crosses val="autoZero"/>
        <c:crossBetween val="between"/>
      </c:valAx>
    </c:plotArea>
    <c:legend>
      <c:legendPos val="b"/>
      <c:layout/>
      <c:overlay val="0"/>
      <c:txPr>
        <a:bodyPr/>
        <a:lstStyle/>
        <a:p>
          <a:pPr>
            <a:defRPr sz="1600"/>
          </a:pPr>
          <a:endParaRPr lang="zh-CN"/>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stacked"/>
        <c:varyColors val="0"/>
        <c:ser>
          <c:idx val="0"/>
          <c:order val="0"/>
          <c:tx>
            <c:strRef>
              <c:f>环境!$B$1</c:f>
              <c:strCache>
                <c:ptCount val="1"/>
                <c:pt idx="0">
                  <c:v>南南协定</c:v>
                </c:pt>
              </c:strCache>
            </c:strRef>
          </c:tx>
          <c:invertIfNegative val="0"/>
          <c:cat>
            <c:numRef>
              <c:f>环境!$A$2:$A$23</c:f>
              <c:numCache>
                <c:formatCode>0</c:formatCode>
                <c:ptCount val="22"/>
                <c:pt idx="0">
                  <c:v>1990</c:v>
                </c:pt>
                <c:pt idx="1">
                  <c:v>1991</c:v>
                </c:pt>
                <c:pt idx="2">
                  <c:v>1992</c:v>
                </c:pt>
                <c:pt idx="3">
                  <c:v>1993</c:v>
                </c:pt>
                <c:pt idx="4" formatCode="General">
                  <c:v>1994</c:v>
                </c:pt>
                <c:pt idx="5" formatCode="General">
                  <c:v>1995</c:v>
                </c:pt>
                <c:pt idx="6" formatCode="General">
                  <c:v>1996</c:v>
                </c:pt>
                <c:pt idx="7">
                  <c:v>1997</c:v>
                </c:pt>
                <c:pt idx="8" formatCode="General">
                  <c:v>1998</c:v>
                </c:pt>
                <c:pt idx="9" formatCode="General">
                  <c:v>1999</c:v>
                </c:pt>
                <c:pt idx="10">
                  <c:v>2000</c:v>
                </c:pt>
                <c:pt idx="11">
                  <c:v>2001</c:v>
                </c:pt>
                <c:pt idx="12">
                  <c:v>2002</c:v>
                </c:pt>
                <c:pt idx="13">
                  <c:v>2003</c:v>
                </c:pt>
                <c:pt idx="14" formatCode="General">
                  <c:v>2004</c:v>
                </c:pt>
                <c:pt idx="15">
                  <c:v>2005</c:v>
                </c:pt>
                <c:pt idx="16" formatCode="General">
                  <c:v>2006</c:v>
                </c:pt>
                <c:pt idx="17">
                  <c:v>2007</c:v>
                </c:pt>
                <c:pt idx="18" formatCode="General">
                  <c:v>2008</c:v>
                </c:pt>
                <c:pt idx="19" formatCode="General">
                  <c:v>2009</c:v>
                </c:pt>
                <c:pt idx="20">
                  <c:v>2010</c:v>
                </c:pt>
                <c:pt idx="21" formatCode="General">
                  <c:v>2011</c:v>
                </c:pt>
              </c:numCache>
            </c:numRef>
          </c:cat>
          <c:val>
            <c:numRef>
              <c:f>环境!$B$2:$B$23</c:f>
              <c:numCache>
                <c:formatCode>General</c:formatCode>
                <c:ptCount val="22"/>
                <c:pt idx="0">
                  <c:v>0</c:v>
                </c:pt>
                <c:pt idx="1">
                  <c:v>0</c:v>
                </c:pt>
                <c:pt idx="2">
                  <c:v>0</c:v>
                </c:pt>
                <c:pt idx="3">
                  <c:v>1</c:v>
                </c:pt>
                <c:pt idx="4">
                  <c:v>2</c:v>
                </c:pt>
                <c:pt idx="5">
                  <c:v>2</c:v>
                </c:pt>
                <c:pt idx="6">
                  <c:v>2</c:v>
                </c:pt>
                <c:pt idx="7">
                  <c:v>2</c:v>
                </c:pt>
                <c:pt idx="8">
                  <c:v>2</c:v>
                </c:pt>
                <c:pt idx="9">
                  <c:v>2</c:v>
                </c:pt>
                <c:pt idx="10">
                  <c:v>2</c:v>
                </c:pt>
                <c:pt idx="11">
                  <c:v>2</c:v>
                </c:pt>
                <c:pt idx="12">
                  <c:v>2</c:v>
                </c:pt>
                <c:pt idx="13">
                  <c:v>2</c:v>
                </c:pt>
                <c:pt idx="14">
                  <c:v>2</c:v>
                </c:pt>
                <c:pt idx="15">
                  <c:v>2</c:v>
                </c:pt>
                <c:pt idx="16">
                  <c:v>3</c:v>
                </c:pt>
                <c:pt idx="17">
                  <c:v>3</c:v>
                </c:pt>
                <c:pt idx="18">
                  <c:v>3</c:v>
                </c:pt>
                <c:pt idx="19">
                  <c:v>3</c:v>
                </c:pt>
                <c:pt idx="20">
                  <c:v>4</c:v>
                </c:pt>
                <c:pt idx="21">
                  <c:v>4</c:v>
                </c:pt>
              </c:numCache>
            </c:numRef>
          </c:val>
        </c:ser>
        <c:ser>
          <c:idx val="1"/>
          <c:order val="1"/>
          <c:tx>
            <c:strRef>
              <c:f>环境!$C$1</c:f>
              <c:strCache>
                <c:ptCount val="1"/>
                <c:pt idx="0">
                  <c:v>南北协定</c:v>
                </c:pt>
              </c:strCache>
            </c:strRef>
          </c:tx>
          <c:invertIfNegative val="0"/>
          <c:cat>
            <c:numRef>
              <c:f>环境!$A$2:$A$23</c:f>
              <c:numCache>
                <c:formatCode>0</c:formatCode>
                <c:ptCount val="22"/>
                <c:pt idx="0">
                  <c:v>1990</c:v>
                </c:pt>
                <c:pt idx="1">
                  <c:v>1991</c:v>
                </c:pt>
                <c:pt idx="2">
                  <c:v>1992</c:v>
                </c:pt>
                <c:pt idx="3">
                  <c:v>1993</c:v>
                </c:pt>
                <c:pt idx="4" formatCode="General">
                  <c:v>1994</c:v>
                </c:pt>
                <c:pt idx="5" formatCode="General">
                  <c:v>1995</c:v>
                </c:pt>
                <c:pt idx="6" formatCode="General">
                  <c:v>1996</c:v>
                </c:pt>
                <c:pt idx="7">
                  <c:v>1997</c:v>
                </c:pt>
                <c:pt idx="8" formatCode="General">
                  <c:v>1998</c:v>
                </c:pt>
                <c:pt idx="9" formatCode="General">
                  <c:v>1999</c:v>
                </c:pt>
                <c:pt idx="10">
                  <c:v>2000</c:v>
                </c:pt>
                <c:pt idx="11">
                  <c:v>2001</c:v>
                </c:pt>
                <c:pt idx="12">
                  <c:v>2002</c:v>
                </c:pt>
                <c:pt idx="13">
                  <c:v>2003</c:v>
                </c:pt>
                <c:pt idx="14" formatCode="General">
                  <c:v>2004</c:v>
                </c:pt>
                <c:pt idx="15">
                  <c:v>2005</c:v>
                </c:pt>
                <c:pt idx="16" formatCode="General">
                  <c:v>2006</c:v>
                </c:pt>
                <c:pt idx="17">
                  <c:v>2007</c:v>
                </c:pt>
                <c:pt idx="18" formatCode="General">
                  <c:v>2008</c:v>
                </c:pt>
                <c:pt idx="19" formatCode="General">
                  <c:v>2009</c:v>
                </c:pt>
                <c:pt idx="20">
                  <c:v>2010</c:v>
                </c:pt>
                <c:pt idx="21" formatCode="General">
                  <c:v>2011</c:v>
                </c:pt>
              </c:numCache>
            </c:numRef>
          </c:cat>
          <c:val>
            <c:numRef>
              <c:f>环境!$C$2:$C$23</c:f>
              <c:numCache>
                <c:formatCode>General</c:formatCode>
                <c:ptCount val="22"/>
                <c:pt idx="0">
                  <c:v>0</c:v>
                </c:pt>
                <c:pt idx="1">
                  <c:v>1</c:v>
                </c:pt>
                <c:pt idx="2">
                  <c:v>1</c:v>
                </c:pt>
                <c:pt idx="3">
                  <c:v>1</c:v>
                </c:pt>
                <c:pt idx="4">
                  <c:v>1</c:v>
                </c:pt>
                <c:pt idx="5">
                  <c:v>1</c:v>
                </c:pt>
                <c:pt idx="6">
                  <c:v>1</c:v>
                </c:pt>
                <c:pt idx="7">
                  <c:v>2</c:v>
                </c:pt>
                <c:pt idx="8">
                  <c:v>3</c:v>
                </c:pt>
                <c:pt idx="9">
                  <c:v>3</c:v>
                </c:pt>
                <c:pt idx="10">
                  <c:v>6</c:v>
                </c:pt>
                <c:pt idx="11">
                  <c:v>8</c:v>
                </c:pt>
                <c:pt idx="12">
                  <c:v>11</c:v>
                </c:pt>
                <c:pt idx="13">
                  <c:v>12</c:v>
                </c:pt>
                <c:pt idx="14">
                  <c:v>14</c:v>
                </c:pt>
                <c:pt idx="15">
                  <c:v>16</c:v>
                </c:pt>
                <c:pt idx="16">
                  <c:v>20</c:v>
                </c:pt>
                <c:pt idx="17">
                  <c:v>20</c:v>
                </c:pt>
                <c:pt idx="18">
                  <c:v>25</c:v>
                </c:pt>
                <c:pt idx="19">
                  <c:v>29</c:v>
                </c:pt>
                <c:pt idx="20">
                  <c:v>30</c:v>
                </c:pt>
                <c:pt idx="21">
                  <c:v>31</c:v>
                </c:pt>
              </c:numCache>
            </c:numRef>
          </c:val>
        </c:ser>
        <c:ser>
          <c:idx val="2"/>
          <c:order val="2"/>
          <c:tx>
            <c:strRef>
              <c:f>环境!$D$1</c:f>
              <c:strCache>
                <c:ptCount val="1"/>
                <c:pt idx="0">
                  <c:v>北北协定</c:v>
                </c:pt>
              </c:strCache>
            </c:strRef>
          </c:tx>
          <c:invertIfNegative val="0"/>
          <c:cat>
            <c:numRef>
              <c:f>环境!$A$2:$A$23</c:f>
              <c:numCache>
                <c:formatCode>0</c:formatCode>
                <c:ptCount val="22"/>
                <c:pt idx="0">
                  <c:v>1990</c:v>
                </c:pt>
                <c:pt idx="1">
                  <c:v>1991</c:v>
                </c:pt>
                <c:pt idx="2">
                  <c:v>1992</c:v>
                </c:pt>
                <c:pt idx="3">
                  <c:v>1993</c:v>
                </c:pt>
                <c:pt idx="4" formatCode="General">
                  <c:v>1994</c:v>
                </c:pt>
                <c:pt idx="5" formatCode="General">
                  <c:v>1995</c:v>
                </c:pt>
                <c:pt idx="6" formatCode="General">
                  <c:v>1996</c:v>
                </c:pt>
                <c:pt idx="7">
                  <c:v>1997</c:v>
                </c:pt>
                <c:pt idx="8" formatCode="General">
                  <c:v>1998</c:v>
                </c:pt>
                <c:pt idx="9" formatCode="General">
                  <c:v>1999</c:v>
                </c:pt>
                <c:pt idx="10">
                  <c:v>2000</c:v>
                </c:pt>
                <c:pt idx="11">
                  <c:v>2001</c:v>
                </c:pt>
                <c:pt idx="12">
                  <c:v>2002</c:v>
                </c:pt>
                <c:pt idx="13">
                  <c:v>2003</c:v>
                </c:pt>
                <c:pt idx="14" formatCode="General">
                  <c:v>2004</c:v>
                </c:pt>
                <c:pt idx="15">
                  <c:v>2005</c:v>
                </c:pt>
                <c:pt idx="16" formatCode="General">
                  <c:v>2006</c:v>
                </c:pt>
                <c:pt idx="17">
                  <c:v>2007</c:v>
                </c:pt>
                <c:pt idx="18" formatCode="General">
                  <c:v>2008</c:v>
                </c:pt>
                <c:pt idx="19" formatCode="General">
                  <c:v>2009</c:v>
                </c:pt>
                <c:pt idx="20">
                  <c:v>2010</c:v>
                </c:pt>
                <c:pt idx="21" formatCode="General">
                  <c:v>2011</c:v>
                </c:pt>
              </c:numCache>
            </c:numRef>
          </c:cat>
          <c:val>
            <c:numRef>
              <c:f>环境!$D$2:$D$23</c:f>
              <c:numCache>
                <c:formatCode>General</c:formatCode>
                <c:ptCount val="22"/>
                <c:pt idx="0">
                  <c:v>3</c:v>
                </c:pt>
                <c:pt idx="1">
                  <c:v>3</c:v>
                </c:pt>
                <c:pt idx="2">
                  <c:v>3</c:v>
                </c:pt>
                <c:pt idx="3">
                  <c:v>3</c:v>
                </c:pt>
                <c:pt idx="4">
                  <c:v>4</c:v>
                </c:pt>
                <c:pt idx="5">
                  <c:v>5</c:v>
                </c:pt>
                <c:pt idx="6">
                  <c:v>5</c:v>
                </c:pt>
                <c:pt idx="7">
                  <c:v>5</c:v>
                </c:pt>
                <c:pt idx="8">
                  <c:v>5</c:v>
                </c:pt>
                <c:pt idx="9">
                  <c:v>5</c:v>
                </c:pt>
                <c:pt idx="10">
                  <c:v>6</c:v>
                </c:pt>
                <c:pt idx="11">
                  <c:v>6</c:v>
                </c:pt>
                <c:pt idx="12">
                  <c:v>6</c:v>
                </c:pt>
                <c:pt idx="13">
                  <c:v>7</c:v>
                </c:pt>
                <c:pt idx="14">
                  <c:v>9</c:v>
                </c:pt>
                <c:pt idx="15">
                  <c:v>10</c:v>
                </c:pt>
                <c:pt idx="16">
                  <c:v>10</c:v>
                </c:pt>
                <c:pt idx="17">
                  <c:v>11</c:v>
                </c:pt>
                <c:pt idx="18">
                  <c:v>11</c:v>
                </c:pt>
                <c:pt idx="19">
                  <c:v>11</c:v>
                </c:pt>
                <c:pt idx="20">
                  <c:v>11</c:v>
                </c:pt>
                <c:pt idx="21">
                  <c:v>11</c:v>
                </c:pt>
              </c:numCache>
            </c:numRef>
          </c:val>
        </c:ser>
        <c:dLbls>
          <c:showLegendKey val="0"/>
          <c:showVal val="0"/>
          <c:showCatName val="0"/>
          <c:showSerName val="0"/>
          <c:showPercent val="0"/>
          <c:showBubbleSize val="0"/>
        </c:dLbls>
        <c:gapWidth val="75"/>
        <c:overlap val="100"/>
        <c:axId val="364005864"/>
        <c:axId val="363999592"/>
      </c:barChart>
      <c:catAx>
        <c:axId val="364005864"/>
        <c:scaling>
          <c:orientation val="minMax"/>
        </c:scaling>
        <c:delete val="0"/>
        <c:axPos val="b"/>
        <c:numFmt formatCode="0" sourceLinked="1"/>
        <c:majorTickMark val="none"/>
        <c:minorTickMark val="none"/>
        <c:tickLblPos val="nextTo"/>
        <c:crossAx val="363999592"/>
        <c:crosses val="autoZero"/>
        <c:auto val="1"/>
        <c:lblAlgn val="ctr"/>
        <c:lblOffset val="100"/>
        <c:noMultiLvlLbl val="0"/>
      </c:catAx>
      <c:valAx>
        <c:axId val="363999592"/>
        <c:scaling>
          <c:orientation val="minMax"/>
        </c:scaling>
        <c:delete val="0"/>
        <c:axPos val="l"/>
        <c:majorGridlines/>
        <c:numFmt formatCode="General" sourceLinked="1"/>
        <c:majorTickMark val="none"/>
        <c:minorTickMark val="none"/>
        <c:tickLblPos val="nextTo"/>
        <c:spPr>
          <a:ln w="9525">
            <a:noFill/>
          </a:ln>
        </c:spPr>
        <c:txPr>
          <a:bodyPr/>
          <a:lstStyle/>
          <a:p>
            <a:pPr>
              <a:defRPr sz="1600"/>
            </a:pPr>
            <a:endParaRPr lang="zh-CN"/>
          </a:p>
        </c:txPr>
        <c:crossAx val="364005864"/>
        <c:crosses val="autoZero"/>
        <c:crossBetween val="between"/>
      </c:valAx>
    </c:plotArea>
    <c:legend>
      <c:legendPos val="b"/>
      <c:layout/>
      <c:overlay val="0"/>
      <c:txPr>
        <a:bodyPr/>
        <a:lstStyle/>
        <a:p>
          <a:pPr>
            <a:defRPr sz="1600"/>
          </a:pPr>
          <a:endParaRPr lang="zh-CN"/>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stacked"/>
        <c:varyColors val="0"/>
        <c:ser>
          <c:idx val="0"/>
          <c:order val="0"/>
          <c:tx>
            <c:strRef>
              <c:f>劳工!$B$1</c:f>
              <c:strCache>
                <c:ptCount val="1"/>
                <c:pt idx="0">
                  <c:v>南南合作</c:v>
                </c:pt>
              </c:strCache>
            </c:strRef>
          </c:tx>
          <c:invertIfNegative val="0"/>
          <c:cat>
            <c:numRef>
              <c:f>劳工!$A$2:$A$23</c:f>
              <c:numCache>
                <c:formatCode>0</c:formatCode>
                <c:ptCount val="22"/>
                <c:pt idx="0">
                  <c:v>1990</c:v>
                </c:pt>
                <c:pt idx="1">
                  <c:v>1991</c:v>
                </c:pt>
                <c:pt idx="2">
                  <c:v>1992</c:v>
                </c:pt>
                <c:pt idx="3">
                  <c:v>1993</c:v>
                </c:pt>
                <c:pt idx="4" formatCode="General">
                  <c:v>1994</c:v>
                </c:pt>
                <c:pt idx="5" formatCode="General">
                  <c:v>1995</c:v>
                </c:pt>
                <c:pt idx="6" formatCode="General">
                  <c:v>1996</c:v>
                </c:pt>
                <c:pt idx="7">
                  <c:v>1997</c:v>
                </c:pt>
                <c:pt idx="8" formatCode="General">
                  <c:v>1998</c:v>
                </c:pt>
                <c:pt idx="9" formatCode="General">
                  <c:v>1999</c:v>
                </c:pt>
                <c:pt idx="10">
                  <c:v>2000</c:v>
                </c:pt>
                <c:pt idx="11">
                  <c:v>2001</c:v>
                </c:pt>
                <c:pt idx="12">
                  <c:v>2002</c:v>
                </c:pt>
                <c:pt idx="13">
                  <c:v>2003</c:v>
                </c:pt>
                <c:pt idx="14" formatCode="General">
                  <c:v>2004</c:v>
                </c:pt>
                <c:pt idx="15">
                  <c:v>2005</c:v>
                </c:pt>
                <c:pt idx="16" formatCode="General">
                  <c:v>2006</c:v>
                </c:pt>
                <c:pt idx="17">
                  <c:v>2007</c:v>
                </c:pt>
                <c:pt idx="18" formatCode="General">
                  <c:v>2008</c:v>
                </c:pt>
                <c:pt idx="19" formatCode="General">
                  <c:v>2009</c:v>
                </c:pt>
                <c:pt idx="20">
                  <c:v>2010</c:v>
                </c:pt>
                <c:pt idx="21" formatCode="General">
                  <c:v>2011</c:v>
                </c:pt>
              </c:numCache>
            </c:numRef>
          </c:cat>
          <c:val>
            <c:numRef>
              <c:f>劳工!$B$2:$B$23</c:f>
              <c:numCache>
                <c:formatCode>General</c:formatCode>
                <c:ptCount val="22"/>
                <c:pt idx="0">
                  <c:v>0</c:v>
                </c:pt>
                <c:pt idx="1">
                  <c:v>0</c:v>
                </c:pt>
                <c:pt idx="2">
                  <c:v>0</c:v>
                </c:pt>
                <c:pt idx="3">
                  <c:v>0</c:v>
                </c:pt>
                <c:pt idx="4">
                  <c:v>1</c:v>
                </c:pt>
                <c:pt idx="5">
                  <c:v>1</c:v>
                </c:pt>
                <c:pt idx="6">
                  <c:v>1</c:v>
                </c:pt>
                <c:pt idx="7">
                  <c:v>2</c:v>
                </c:pt>
                <c:pt idx="8">
                  <c:v>2</c:v>
                </c:pt>
                <c:pt idx="9">
                  <c:v>2</c:v>
                </c:pt>
                <c:pt idx="10">
                  <c:v>2</c:v>
                </c:pt>
                <c:pt idx="11">
                  <c:v>2</c:v>
                </c:pt>
                <c:pt idx="12">
                  <c:v>2</c:v>
                </c:pt>
                <c:pt idx="13">
                  <c:v>2</c:v>
                </c:pt>
                <c:pt idx="14">
                  <c:v>2</c:v>
                </c:pt>
                <c:pt idx="15">
                  <c:v>2</c:v>
                </c:pt>
                <c:pt idx="16">
                  <c:v>3</c:v>
                </c:pt>
                <c:pt idx="17">
                  <c:v>3</c:v>
                </c:pt>
                <c:pt idx="18">
                  <c:v>3</c:v>
                </c:pt>
                <c:pt idx="19">
                  <c:v>3</c:v>
                </c:pt>
                <c:pt idx="20">
                  <c:v>4</c:v>
                </c:pt>
                <c:pt idx="21">
                  <c:v>4</c:v>
                </c:pt>
              </c:numCache>
            </c:numRef>
          </c:val>
        </c:ser>
        <c:ser>
          <c:idx val="1"/>
          <c:order val="1"/>
          <c:tx>
            <c:strRef>
              <c:f>劳工!$C$1</c:f>
              <c:strCache>
                <c:ptCount val="1"/>
                <c:pt idx="0">
                  <c:v>南北对话</c:v>
                </c:pt>
              </c:strCache>
            </c:strRef>
          </c:tx>
          <c:invertIfNegative val="0"/>
          <c:cat>
            <c:numRef>
              <c:f>劳工!$A$2:$A$23</c:f>
              <c:numCache>
                <c:formatCode>0</c:formatCode>
                <c:ptCount val="22"/>
                <c:pt idx="0">
                  <c:v>1990</c:v>
                </c:pt>
                <c:pt idx="1">
                  <c:v>1991</c:v>
                </c:pt>
                <c:pt idx="2">
                  <c:v>1992</c:v>
                </c:pt>
                <c:pt idx="3">
                  <c:v>1993</c:v>
                </c:pt>
                <c:pt idx="4" formatCode="General">
                  <c:v>1994</c:v>
                </c:pt>
                <c:pt idx="5" formatCode="General">
                  <c:v>1995</c:v>
                </c:pt>
                <c:pt idx="6" formatCode="General">
                  <c:v>1996</c:v>
                </c:pt>
                <c:pt idx="7">
                  <c:v>1997</c:v>
                </c:pt>
                <c:pt idx="8" formatCode="General">
                  <c:v>1998</c:v>
                </c:pt>
                <c:pt idx="9" formatCode="General">
                  <c:v>1999</c:v>
                </c:pt>
                <c:pt idx="10">
                  <c:v>2000</c:v>
                </c:pt>
                <c:pt idx="11">
                  <c:v>2001</c:v>
                </c:pt>
                <c:pt idx="12">
                  <c:v>2002</c:v>
                </c:pt>
                <c:pt idx="13">
                  <c:v>2003</c:v>
                </c:pt>
                <c:pt idx="14" formatCode="General">
                  <c:v>2004</c:v>
                </c:pt>
                <c:pt idx="15">
                  <c:v>2005</c:v>
                </c:pt>
                <c:pt idx="16" formatCode="General">
                  <c:v>2006</c:v>
                </c:pt>
                <c:pt idx="17">
                  <c:v>2007</c:v>
                </c:pt>
                <c:pt idx="18" formatCode="General">
                  <c:v>2008</c:v>
                </c:pt>
                <c:pt idx="19" formatCode="General">
                  <c:v>2009</c:v>
                </c:pt>
                <c:pt idx="20">
                  <c:v>2010</c:v>
                </c:pt>
                <c:pt idx="21" formatCode="General">
                  <c:v>2011</c:v>
                </c:pt>
              </c:numCache>
            </c:numRef>
          </c:cat>
          <c:val>
            <c:numRef>
              <c:f>劳工!$C$2:$C$23</c:f>
              <c:numCache>
                <c:formatCode>General</c:formatCode>
                <c:ptCount val="22"/>
                <c:pt idx="0">
                  <c:v>0</c:v>
                </c:pt>
                <c:pt idx="1">
                  <c:v>1</c:v>
                </c:pt>
                <c:pt idx="2">
                  <c:v>1</c:v>
                </c:pt>
                <c:pt idx="3">
                  <c:v>1</c:v>
                </c:pt>
                <c:pt idx="4">
                  <c:v>1</c:v>
                </c:pt>
                <c:pt idx="5">
                  <c:v>1</c:v>
                </c:pt>
                <c:pt idx="6">
                  <c:v>1</c:v>
                </c:pt>
                <c:pt idx="7">
                  <c:v>1</c:v>
                </c:pt>
                <c:pt idx="8">
                  <c:v>1</c:v>
                </c:pt>
                <c:pt idx="9">
                  <c:v>1</c:v>
                </c:pt>
                <c:pt idx="10">
                  <c:v>1</c:v>
                </c:pt>
                <c:pt idx="11">
                  <c:v>2</c:v>
                </c:pt>
                <c:pt idx="12">
                  <c:v>2</c:v>
                </c:pt>
                <c:pt idx="13">
                  <c:v>2</c:v>
                </c:pt>
                <c:pt idx="14">
                  <c:v>3</c:v>
                </c:pt>
                <c:pt idx="15">
                  <c:v>3</c:v>
                </c:pt>
                <c:pt idx="16">
                  <c:v>6</c:v>
                </c:pt>
                <c:pt idx="17">
                  <c:v>7</c:v>
                </c:pt>
                <c:pt idx="18">
                  <c:v>10</c:v>
                </c:pt>
                <c:pt idx="19">
                  <c:v>14</c:v>
                </c:pt>
                <c:pt idx="20">
                  <c:v>14</c:v>
                </c:pt>
                <c:pt idx="21">
                  <c:v>14</c:v>
                </c:pt>
              </c:numCache>
            </c:numRef>
          </c:val>
        </c:ser>
        <c:ser>
          <c:idx val="2"/>
          <c:order val="2"/>
          <c:tx>
            <c:strRef>
              <c:f>劳工!$D$1</c:f>
              <c:strCache>
                <c:ptCount val="1"/>
                <c:pt idx="0">
                  <c:v>北北合作</c:v>
                </c:pt>
              </c:strCache>
            </c:strRef>
          </c:tx>
          <c:invertIfNegative val="0"/>
          <c:cat>
            <c:numRef>
              <c:f>劳工!$A$2:$A$23</c:f>
              <c:numCache>
                <c:formatCode>0</c:formatCode>
                <c:ptCount val="22"/>
                <c:pt idx="0">
                  <c:v>1990</c:v>
                </c:pt>
                <c:pt idx="1">
                  <c:v>1991</c:v>
                </c:pt>
                <c:pt idx="2">
                  <c:v>1992</c:v>
                </c:pt>
                <c:pt idx="3">
                  <c:v>1993</c:v>
                </c:pt>
                <c:pt idx="4" formatCode="General">
                  <c:v>1994</c:v>
                </c:pt>
                <c:pt idx="5" formatCode="General">
                  <c:v>1995</c:v>
                </c:pt>
                <c:pt idx="6" formatCode="General">
                  <c:v>1996</c:v>
                </c:pt>
                <c:pt idx="7">
                  <c:v>1997</c:v>
                </c:pt>
                <c:pt idx="8" formatCode="General">
                  <c:v>1998</c:v>
                </c:pt>
                <c:pt idx="9" formatCode="General">
                  <c:v>1999</c:v>
                </c:pt>
                <c:pt idx="10">
                  <c:v>2000</c:v>
                </c:pt>
                <c:pt idx="11">
                  <c:v>2001</c:v>
                </c:pt>
                <c:pt idx="12">
                  <c:v>2002</c:v>
                </c:pt>
                <c:pt idx="13">
                  <c:v>2003</c:v>
                </c:pt>
                <c:pt idx="14" formatCode="General">
                  <c:v>2004</c:v>
                </c:pt>
                <c:pt idx="15">
                  <c:v>2005</c:v>
                </c:pt>
                <c:pt idx="16" formatCode="General">
                  <c:v>2006</c:v>
                </c:pt>
                <c:pt idx="17">
                  <c:v>2007</c:v>
                </c:pt>
                <c:pt idx="18" formatCode="General">
                  <c:v>2008</c:v>
                </c:pt>
                <c:pt idx="19" formatCode="General">
                  <c:v>2009</c:v>
                </c:pt>
                <c:pt idx="20">
                  <c:v>2010</c:v>
                </c:pt>
                <c:pt idx="21" formatCode="General">
                  <c:v>2011</c:v>
                </c:pt>
              </c:numCache>
            </c:numRef>
          </c:cat>
          <c:val>
            <c:numRef>
              <c:f>劳工!$D$2:$D$23</c:f>
              <c:numCache>
                <c:formatCode>General</c:formatCode>
                <c:ptCount val="22"/>
                <c:pt idx="0">
                  <c:v>3</c:v>
                </c:pt>
                <c:pt idx="1">
                  <c:v>3</c:v>
                </c:pt>
                <c:pt idx="2">
                  <c:v>3</c:v>
                </c:pt>
                <c:pt idx="3">
                  <c:v>3</c:v>
                </c:pt>
                <c:pt idx="4">
                  <c:v>4</c:v>
                </c:pt>
                <c:pt idx="5">
                  <c:v>4</c:v>
                </c:pt>
                <c:pt idx="6">
                  <c:v>4</c:v>
                </c:pt>
                <c:pt idx="7">
                  <c:v>4</c:v>
                </c:pt>
                <c:pt idx="8">
                  <c:v>4</c:v>
                </c:pt>
                <c:pt idx="9">
                  <c:v>4</c:v>
                </c:pt>
                <c:pt idx="10">
                  <c:v>4</c:v>
                </c:pt>
                <c:pt idx="11">
                  <c:v>4</c:v>
                </c:pt>
                <c:pt idx="12">
                  <c:v>4</c:v>
                </c:pt>
                <c:pt idx="13">
                  <c:v>5</c:v>
                </c:pt>
                <c:pt idx="14">
                  <c:v>7</c:v>
                </c:pt>
                <c:pt idx="15">
                  <c:v>8</c:v>
                </c:pt>
                <c:pt idx="16">
                  <c:v>8</c:v>
                </c:pt>
                <c:pt idx="17">
                  <c:v>9</c:v>
                </c:pt>
                <c:pt idx="18">
                  <c:v>9</c:v>
                </c:pt>
                <c:pt idx="19">
                  <c:v>9</c:v>
                </c:pt>
                <c:pt idx="20">
                  <c:v>9</c:v>
                </c:pt>
                <c:pt idx="21">
                  <c:v>9</c:v>
                </c:pt>
              </c:numCache>
            </c:numRef>
          </c:val>
        </c:ser>
        <c:dLbls>
          <c:showLegendKey val="0"/>
          <c:showVal val="0"/>
          <c:showCatName val="0"/>
          <c:showSerName val="0"/>
          <c:showPercent val="0"/>
          <c:showBubbleSize val="0"/>
        </c:dLbls>
        <c:gapWidth val="75"/>
        <c:overlap val="100"/>
        <c:axId val="364005472"/>
        <c:axId val="364000768"/>
      </c:barChart>
      <c:catAx>
        <c:axId val="364005472"/>
        <c:scaling>
          <c:orientation val="minMax"/>
        </c:scaling>
        <c:delete val="0"/>
        <c:axPos val="b"/>
        <c:numFmt formatCode="0" sourceLinked="1"/>
        <c:majorTickMark val="none"/>
        <c:minorTickMark val="none"/>
        <c:tickLblPos val="nextTo"/>
        <c:crossAx val="364000768"/>
        <c:crosses val="autoZero"/>
        <c:auto val="1"/>
        <c:lblAlgn val="ctr"/>
        <c:lblOffset val="100"/>
        <c:noMultiLvlLbl val="0"/>
      </c:catAx>
      <c:valAx>
        <c:axId val="364000768"/>
        <c:scaling>
          <c:orientation val="minMax"/>
        </c:scaling>
        <c:delete val="0"/>
        <c:axPos val="l"/>
        <c:majorGridlines/>
        <c:numFmt formatCode="General" sourceLinked="1"/>
        <c:majorTickMark val="none"/>
        <c:minorTickMark val="none"/>
        <c:tickLblPos val="nextTo"/>
        <c:spPr>
          <a:ln w="9525">
            <a:noFill/>
          </a:ln>
        </c:spPr>
        <c:txPr>
          <a:bodyPr/>
          <a:lstStyle/>
          <a:p>
            <a:pPr>
              <a:defRPr sz="1600"/>
            </a:pPr>
            <a:endParaRPr lang="zh-CN"/>
          </a:p>
        </c:txPr>
        <c:crossAx val="364005472"/>
        <c:crosses val="autoZero"/>
        <c:crossBetween val="between"/>
      </c:valAx>
    </c:plotArea>
    <c:legend>
      <c:legendPos val="b"/>
      <c:layout/>
      <c:overlay val="0"/>
      <c:txPr>
        <a:bodyPr/>
        <a:lstStyle/>
        <a:p>
          <a:pPr>
            <a:defRPr sz="1600"/>
          </a:pPr>
          <a:endParaRPr lang="zh-CN"/>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92A59-632B-485B-B8FB-772A867ECCD0}" type="datetimeFigureOut">
              <a:rPr lang="zh-CN" altLang="en-US" smtClean="0"/>
              <a:pPr/>
              <a:t>2016/11/24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BEA6C-18AB-4495-AD6A-8BA06D23A674}" type="slidenum">
              <a:rPr lang="zh-CN" altLang="en-US" smtClean="0"/>
              <a:pPr/>
              <a:t>‹#›</a:t>
            </a:fld>
            <a:endParaRPr lang="zh-CN" altLang="en-US"/>
          </a:p>
        </p:txBody>
      </p:sp>
    </p:spTree>
    <p:extLst>
      <p:ext uri="{BB962C8B-B14F-4D97-AF65-F5344CB8AC3E}">
        <p14:creationId xmlns:p14="http://schemas.microsoft.com/office/powerpoint/2010/main" val="396590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4BEA6C-18AB-4495-AD6A-8BA06D23A674}" type="slidenum">
              <a:rPr lang="zh-CN" altLang="en-US" smtClean="0"/>
              <a:pPr/>
              <a:t>4</a:t>
            </a:fld>
            <a:endParaRPr lang="zh-CN" altLang="en-US"/>
          </a:p>
        </p:txBody>
      </p:sp>
    </p:spTree>
    <p:extLst>
      <p:ext uri="{BB962C8B-B14F-4D97-AF65-F5344CB8AC3E}">
        <p14:creationId xmlns:p14="http://schemas.microsoft.com/office/powerpoint/2010/main" val="212197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AC54944-6EC8-4AF8-BB01-AC267279272F}" type="datetime1">
              <a:rPr lang="zh-CN" altLang="en-US" smtClean="0"/>
              <a:pPr/>
              <a:t>2016/11/24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70F4FF-6EA8-466A-8A0A-E42FC5A0654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ED7A06-B68D-461B-87DA-3AB29F045F74}" type="datetime1">
              <a:rPr lang="zh-CN" altLang="en-US" smtClean="0"/>
              <a:pPr/>
              <a:t>2016/11/24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70F4FF-6EA8-466A-8A0A-E42FC5A0654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F2EB22-1741-4EAC-B0AF-53D52E6B96C6}" type="datetime1">
              <a:rPr lang="zh-CN" altLang="en-US" smtClean="0"/>
              <a:pPr/>
              <a:t>2016/11/24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70F4FF-6EA8-466A-8A0A-E42FC5A0654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D8337C-961D-4793-BA30-20C64358D1CD}" type="datetime1">
              <a:rPr lang="zh-CN" altLang="en-US" smtClean="0"/>
              <a:pPr/>
              <a:t>2016/11/24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70F4FF-6EA8-466A-8A0A-E42FC5A0654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86638CB-51CC-49F8-97BF-326DCDB50E91}" type="datetime1">
              <a:rPr lang="zh-CN" altLang="en-US" smtClean="0"/>
              <a:pPr/>
              <a:t>2016/11/24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70F4FF-6EA8-466A-8A0A-E42FC5A0654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E341B05-D48A-4DFD-8237-8AFE90EBB73C}" type="datetime1">
              <a:rPr lang="zh-CN" altLang="en-US" smtClean="0"/>
              <a:pPr/>
              <a:t>2016/11/24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70F4FF-6EA8-466A-8A0A-E42FC5A0654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44A7142-CAAD-4AE4-A8AD-2FBADC0EF7D3}" type="datetime1">
              <a:rPr lang="zh-CN" altLang="en-US" smtClean="0"/>
              <a:pPr/>
              <a:t>2016/11/24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70F4FF-6EA8-466A-8A0A-E42FC5A0654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B831D90-FA73-49E6-B043-2C36FD59A5AE}" type="datetime1">
              <a:rPr lang="zh-CN" altLang="en-US" smtClean="0"/>
              <a:pPr/>
              <a:t>2016/11/24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70F4FF-6EA8-466A-8A0A-E42FC5A0654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B06FFD-DE40-4D3A-BB17-0B2BDF02667C}" type="datetime1">
              <a:rPr lang="zh-CN" altLang="en-US" smtClean="0"/>
              <a:pPr/>
              <a:t>2016/11/24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70F4FF-6EA8-466A-8A0A-E42FC5A0654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1A3D132-8A98-43B1-9E15-6A4F49154370}" type="datetime1">
              <a:rPr lang="zh-CN" altLang="en-US" smtClean="0"/>
              <a:pPr/>
              <a:t>2016/11/24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70F4FF-6EA8-466A-8A0A-E42FC5A0654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2DC1F14-D3C2-4E98-85D0-B65CC7A58476}" type="datetime1">
              <a:rPr lang="zh-CN" altLang="en-US" smtClean="0"/>
              <a:pPr/>
              <a:t>2016/11/24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70F4FF-6EA8-466A-8A0A-E42FC5A0654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9FF14-AE0B-4A52-B39B-E864CB69CC43}" type="datetime1">
              <a:rPr lang="zh-CN" altLang="en-US" smtClean="0"/>
              <a:pPr/>
              <a:t>2016/11/24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0F4FF-6EA8-466A-8A0A-E42FC5A0654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engbin@nankai.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85926"/>
            <a:ext cx="7772400" cy="1470025"/>
          </a:xfrm>
        </p:spPr>
        <p:txBody>
          <a:bodyPr>
            <a:noAutofit/>
          </a:bodyPr>
          <a:lstStyle/>
          <a:p>
            <a:r>
              <a:rPr lang="en-US" altLang="zh-CN" sz="4000" b="1" dirty="0" smtClean="0">
                <a:solidFill>
                  <a:srgbClr val="FF0000"/>
                </a:solidFill>
                <a:latin typeface="华文中宋" pitchFamily="2" charset="-122"/>
                <a:ea typeface="华文中宋" pitchFamily="2" charset="-122"/>
              </a:rPr>
              <a:t> </a:t>
            </a:r>
            <a:r>
              <a:rPr lang="en-US" altLang="zh-CN" sz="4000" b="1" dirty="0" smtClean="0">
                <a:solidFill>
                  <a:srgbClr val="FF0000"/>
                </a:solidFill>
                <a:latin typeface="黑体" panose="02010609060101010101" pitchFamily="49" charset="-122"/>
                <a:ea typeface="黑体" panose="02010609060101010101" pitchFamily="49" charset="-122"/>
              </a:rPr>
              <a:t> </a:t>
            </a:r>
            <a:r>
              <a:rPr lang="zh-CN" altLang="en-US" sz="4000" b="1" dirty="0" smtClean="0">
                <a:solidFill>
                  <a:srgbClr val="FF0000"/>
                </a:solidFill>
                <a:latin typeface="黑体" panose="02010609060101010101" pitchFamily="49" charset="-122"/>
                <a:ea typeface="黑体" panose="02010609060101010101" pitchFamily="49" charset="-122"/>
              </a:rPr>
              <a:t>全球贸易协定中的新规则：</a:t>
            </a:r>
            <a:r>
              <a:rPr lang="en-US" altLang="zh-CN" sz="4000" b="1" dirty="0" smtClean="0">
                <a:solidFill>
                  <a:srgbClr val="FF0000"/>
                </a:solidFill>
                <a:latin typeface="黑体" panose="02010609060101010101" pitchFamily="49" charset="-122"/>
                <a:ea typeface="黑体" panose="02010609060101010101" pitchFamily="49" charset="-122"/>
              </a:rPr>
              <a:t/>
            </a:r>
            <a:br>
              <a:rPr lang="en-US" altLang="zh-CN" sz="4000" b="1" dirty="0" smtClean="0">
                <a:solidFill>
                  <a:srgbClr val="FF0000"/>
                </a:solidFill>
                <a:latin typeface="黑体" panose="02010609060101010101" pitchFamily="49" charset="-122"/>
                <a:ea typeface="黑体" panose="02010609060101010101" pitchFamily="49" charset="-122"/>
              </a:rPr>
            </a:br>
            <a:r>
              <a:rPr lang="zh-CN" altLang="en-US" sz="4000" b="1" dirty="0" smtClean="0">
                <a:solidFill>
                  <a:srgbClr val="FF0000"/>
                </a:solidFill>
                <a:latin typeface="黑体" panose="02010609060101010101" pitchFamily="49" charset="-122"/>
                <a:ea typeface="黑体" panose="02010609060101010101" pitchFamily="49" charset="-122"/>
              </a:rPr>
              <a:t>度量、评估与构建</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3" name="副标题 2"/>
          <p:cNvSpPr>
            <a:spLocks noGrp="1"/>
          </p:cNvSpPr>
          <p:nvPr>
            <p:ph type="subTitle" idx="1"/>
          </p:nvPr>
        </p:nvSpPr>
        <p:spPr>
          <a:xfrm>
            <a:off x="1475656" y="3573016"/>
            <a:ext cx="6400800" cy="1395410"/>
          </a:xfrm>
        </p:spPr>
        <p:txBody>
          <a:bodyPr>
            <a:noAutofit/>
          </a:bodyPr>
          <a:lstStyle/>
          <a:p>
            <a:endParaRPr lang="en-US" altLang="zh-CN" sz="2800" b="1" dirty="0" smtClean="0">
              <a:solidFill>
                <a:schemeClr val="tx1"/>
              </a:solidFill>
              <a:latin typeface="华文新魏" pitchFamily="2" charset="-122"/>
              <a:ea typeface="华文新魏" pitchFamily="2" charset="-122"/>
            </a:endParaRPr>
          </a:p>
          <a:p>
            <a:r>
              <a:rPr lang="zh-CN" altLang="en-US" sz="2800" b="1" dirty="0" smtClean="0">
                <a:solidFill>
                  <a:schemeClr val="tx1"/>
                </a:solidFill>
                <a:latin typeface="华文新魏" pitchFamily="2" charset="-122"/>
                <a:ea typeface="华文新魏" pitchFamily="2" charset="-122"/>
              </a:rPr>
              <a:t>南开大学国际经济研究所   盛斌</a:t>
            </a:r>
            <a:endParaRPr lang="en-US" altLang="zh-CN" sz="2800" b="1" dirty="0" smtClean="0">
              <a:solidFill>
                <a:schemeClr val="tx1"/>
              </a:solidFill>
              <a:latin typeface="华文新魏" pitchFamily="2" charset="-122"/>
              <a:ea typeface="华文新魏" pitchFamily="2" charset="-122"/>
            </a:endParaRPr>
          </a:p>
          <a:p>
            <a:endParaRPr lang="en-US" altLang="zh-CN" sz="2800" b="1" dirty="0" smtClean="0">
              <a:solidFill>
                <a:schemeClr val="tx1"/>
              </a:solidFill>
              <a:latin typeface="华文新魏" pitchFamily="2" charset="-122"/>
              <a:ea typeface="华文新魏" pitchFamily="2" charset="-122"/>
            </a:endParaRPr>
          </a:p>
          <a:p>
            <a:r>
              <a:rPr lang="en-US" altLang="zh-CN" sz="2000" b="1" dirty="0" smtClean="0">
                <a:solidFill>
                  <a:schemeClr val="tx1"/>
                </a:solidFill>
                <a:latin typeface="Arial Unicode MS" pitchFamily="34" charset="-122"/>
                <a:ea typeface="Arial Unicode MS" pitchFamily="34" charset="-122"/>
                <a:cs typeface="Arial Unicode MS" pitchFamily="34" charset="-122"/>
                <a:hlinkClick r:id="rId2"/>
              </a:rPr>
              <a:t>shengbin@nankai.edu.cn</a:t>
            </a:r>
            <a:endParaRPr lang="en-US" altLang="zh-CN" sz="2000" b="1" dirty="0" smtClean="0">
              <a:solidFill>
                <a:schemeClr val="tx1"/>
              </a:solidFill>
              <a:latin typeface="Arial Unicode MS" pitchFamily="34" charset="-122"/>
              <a:ea typeface="Arial Unicode MS" pitchFamily="34" charset="-122"/>
              <a:cs typeface="Arial Unicode MS" pitchFamily="34" charset="-122"/>
            </a:endParaRPr>
          </a:p>
          <a:p>
            <a:endParaRPr lang="en-US" altLang="zh-CN" sz="2800" b="1" dirty="0" smtClean="0">
              <a:solidFill>
                <a:schemeClr val="tx1"/>
              </a:solidFill>
              <a:latin typeface="华文新魏" pitchFamily="2" charset="-122"/>
              <a:ea typeface="华文新魏" pitchFamily="2" charset="-122"/>
            </a:endParaRPr>
          </a:p>
          <a:p>
            <a:r>
              <a:rPr lang="en-US" altLang="zh-CN" sz="2800" b="1" dirty="0" smtClean="0">
                <a:solidFill>
                  <a:schemeClr val="tx1"/>
                </a:solidFill>
                <a:latin typeface="华文新魏" pitchFamily="2" charset="-122"/>
                <a:ea typeface="华文新魏" pitchFamily="2" charset="-122"/>
              </a:rPr>
              <a:t> </a:t>
            </a:r>
            <a:endParaRPr lang="zh-CN" altLang="en-US" sz="2800" b="1" dirty="0">
              <a:solidFill>
                <a:schemeClr val="tx1"/>
              </a:solidFill>
              <a:latin typeface="华文新魏" pitchFamily="2" charset="-122"/>
              <a:ea typeface="华文新魏" pitchFamily="2" charset="-122"/>
            </a:endParaRPr>
          </a:p>
        </p:txBody>
      </p:sp>
      <p:sp>
        <p:nvSpPr>
          <p:cNvPr id="5" name="灯片编号占位符 4"/>
          <p:cNvSpPr>
            <a:spLocks noGrp="1"/>
          </p:cNvSpPr>
          <p:nvPr>
            <p:ph type="sldNum" sz="quarter" idx="12"/>
          </p:nvPr>
        </p:nvSpPr>
        <p:spPr/>
        <p:txBody>
          <a:bodyPr/>
          <a:lstStyle/>
          <a:p>
            <a:fld id="{2570F4FF-6EA8-466A-8A0A-E42FC5A0654A}" type="slidenum">
              <a:rPr lang="zh-CN" altLang="en-US" smtClean="0"/>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357188" y="1214438"/>
          <a:ext cx="8572500" cy="5372100"/>
        </p:xfrm>
        <a:graphic>
          <a:graphicData uri="http://schemas.openxmlformats.org/drawingml/2006/table">
            <a:tbl>
              <a:tblPr/>
              <a:tblGrid>
                <a:gridCol w="4086575"/>
                <a:gridCol w="4485925"/>
              </a:tblGrid>
              <a:tr h="213360">
                <a:tc>
                  <a:txBody>
                    <a:bodyPr/>
                    <a:lstStyle/>
                    <a:p>
                      <a:pPr algn="ctr">
                        <a:spcAft>
                          <a:spcPts val="0"/>
                        </a:spcAft>
                      </a:pPr>
                      <a:r>
                        <a:rPr lang="zh-CN" sz="1400" b="1" kern="100" dirty="0">
                          <a:latin typeface="华文中宋" pitchFamily="2" charset="-122"/>
                          <a:ea typeface="华文中宋" pitchFamily="2" charset="-122"/>
                          <a:cs typeface="Times New Roman"/>
                        </a:rPr>
                        <a:t>政策目标</a:t>
                      </a:r>
                      <a:endParaRPr lang="zh-CN" sz="1400" kern="100" dirty="0">
                        <a:latin typeface="华文中宋" pitchFamily="2" charset="-122"/>
                        <a:ea typeface="华文中宋"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latin typeface="华文中宋" pitchFamily="2" charset="-122"/>
                          <a:ea typeface="华文中宋" pitchFamily="2" charset="-122"/>
                          <a:cs typeface="Times New Roman"/>
                        </a:rPr>
                        <a:t>绩效指标</a:t>
                      </a:r>
                      <a:endParaRPr lang="zh-CN" sz="1400" kern="100" dirty="0">
                        <a:latin typeface="华文中宋" pitchFamily="2" charset="-122"/>
                        <a:ea typeface="华文中宋"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8740">
                <a:tc>
                  <a:txBody>
                    <a:bodyPr/>
                    <a:lstStyle/>
                    <a:p>
                      <a:pPr algn="l">
                        <a:spcAft>
                          <a:spcPts val="0"/>
                        </a:spcAft>
                      </a:pPr>
                      <a:r>
                        <a:rPr lang="zh-CN" sz="1400" b="1" kern="100" dirty="0">
                          <a:solidFill>
                            <a:srgbClr val="0070C0"/>
                          </a:solidFill>
                          <a:latin typeface="华文中宋" pitchFamily="2" charset="-122"/>
                          <a:ea typeface="华文中宋" pitchFamily="2" charset="-122"/>
                          <a:cs typeface="Times New Roman"/>
                        </a:rPr>
                        <a:t>抑制</a:t>
                      </a:r>
                      <a:r>
                        <a:rPr lang="en-US" sz="1400" b="1" kern="100" dirty="0">
                          <a:solidFill>
                            <a:srgbClr val="0070C0"/>
                          </a:solidFill>
                          <a:latin typeface="华文中宋" pitchFamily="2" charset="-122"/>
                          <a:ea typeface="华文中宋" pitchFamily="2" charset="-122"/>
                          <a:cs typeface="Times New Roman"/>
                        </a:rPr>
                        <a:t>/</a:t>
                      </a:r>
                      <a:r>
                        <a:rPr lang="zh-CN" sz="1400" b="1" kern="100" dirty="0">
                          <a:solidFill>
                            <a:srgbClr val="0070C0"/>
                          </a:solidFill>
                          <a:latin typeface="华文中宋" pitchFamily="2" charset="-122"/>
                          <a:ea typeface="华文中宋" pitchFamily="2" charset="-122"/>
                          <a:cs typeface="Times New Roman"/>
                        </a:rPr>
                        <a:t>减少边境贸易障碍，包括贸易便利</a:t>
                      </a:r>
                      <a:r>
                        <a:rPr lang="zh-CN" sz="1400" b="1" kern="100" dirty="0" smtClean="0">
                          <a:solidFill>
                            <a:srgbClr val="0070C0"/>
                          </a:solidFill>
                          <a:latin typeface="华文中宋" pitchFamily="2" charset="-122"/>
                          <a:ea typeface="华文中宋" pitchFamily="2" charset="-122"/>
                          <a:cs typeface="Times New Roman"/>
                        </a:rPr>
                        <a:t>化</a:t>
                      </a:r>
                      <a:endParaRPr lang="en-US" altLang="zh-CN" sz="1400" b="1" kern="100" dirty="0" smtClean="0">
                        <a:solidFill>
                          <a:srgbClr val="0070C0"/>
                        </a:solidFill>
                        <a:latin typeface="华文中宋" pitchFamily="2" charset="-122"/>
                        <a:ea typeface="华文中宋" pitchFamily="2" charset="-122"/>
                        <a:cs typeface="Times New Roman"/>
                      </a:endParaRPr>
                    </a:p>
                    <a:p>
                      <a:pPr algn="l">
                        <a:spcAft>
                          <a:spcPts val="0"/>
                        </a:spcAft>
                      </a:pP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抑制进出口中的配额和其他数量限制</a:t>
                      </a: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降低关税，抑制最高关税、关税升级或简化关税时间表</a:t>
                      </a: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海关改革与现代化，协调相关程序和跨境协作</a:t>
                      </a: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精简海关手续（包括</a:t>
                      </a:r>
                      <a:r>
                        <a:rPr lang="en-US" sz="1400" kern="100" dirty="0">
                          <a:latin typeface="华文中宋" pitchFamily="2" charset="-122"/>
                          <a:ea typeface="华文中宋" pitchFamily="2" charset="-122"/>
                          <a:cs typeface="Times New Roman"/>
                        </a:rPr>
                        <a:t>SPS</a:t>
                      </a:r>
                      <a:r>
                        <a:rPr lang="zh-CN" sz="1400" kern="100" dirty="0">
                          <a:latin typeface="华文中宋" pitchFamily="2" charset="-122"/>
                          <a:ea typeface="华文中宋" pitchFamily="2" charset="-122"/>
                          <a:cs typeface="Times New Roman"/>
                        </a:rPr>
                        <a:t>、</a:t>
                      </a:r>
                      <a:r>
                        <a:rPr lang="en-US" sz="1400" kern="100" dirty="0">
                          <a:latin typeface="华文中宋" pitchFamily="2" charset="-122"/>
                          <a:ea typeface="华文中宋" pitchFamily="2" charset="-122"/>
                          <a:cs typeface="Times New Roman"/>
                        </a:rPr>
                        <a:t>TBT</a:t>
                      </a:r>
                      <a:r>
                        <a:rPr lang="zh-CN" sz="1400" kern="100" dirty="0">
                          <a:latin typeface="华文中宋" pitchFamily="2" charset="-122"/>
                          <a:ea typeface="华文中宋" pitchFamily="2" charset="-122"/>
                          <a:cs typeface="Times New Roman"/>
                        </a:rPr>
                        <a:t>以及其他认证制度，原产地规则，海关估值等），以符合相关协议或最佳国际实践</a:t>
                      </a: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落实</a:t>
                      </a:r>
                      <a:r>
                        <a:rPr lang="en-US" sz="1400" kern="100" dirty="0">
                          <a:latin typeface="华文中宋" pitchFamily="2" charset="-122"/>
                          <a:ea typeface="华文中宋" pitchFamily="2" charset="-122"/>
                          <a:cs typeface="Times New Roman"/>
                        </a:rPr>
                        <a:t>WTO</a:t>
                      </a:r>
                      <a:r>
                        <a:rPr lang="zh-CN" sz="1400" kern="100" dirty="0">
                          <a:latin typeface="华文中宋" pitchFamily="2" charset="-122"/>
                          <a:ea typeface="华文中宋" pitchFamily="2" charset="-122"/>
                          <a:cs typeface="Times New Roman"/>
                        </a:rPr>
                        <a:t>或区域</a:t>
                      </a:r>
                      <a:r>
                        <a:rPr lang="en-US" sz="1400" kern="100" dirty="0">
                          <a:latin typeface="华文中宋" pitchFamily="2" charset="-122"/>
                          <a:ea typeface="华文中宋" pitchFamily="2" charset="-122"/>
                          <a:cs typeface="Times New Roman"/>
                        </a:rPr>
                        <a:t>/</a:t>
                      </a:r>
                      <a:r>
                        <a:rPr lang="zh-CN" sz="1400" kern="100" dirty="0">
                          <a:latin typeface="华文中宋" pitchFamily="2" charset="-122"/>
                          <a:ea typeface="华文中宋" pitchFamily="2" charset="-122"/>
                          <a:cs typeface="Times New Roman"/>
                        </a:rPr>
                        <a:t>双边承诺（如共同对外关税）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贸易限制指数</a:t>
                      </a:r>
                      <a:r>
                        <a:rPr lang="en-US" sz="1400" kern="100" dirty="0">
                          <a:latin typeface="华文中宋" pitchFamily="2" charset="-122"/>
                          <a:ea typeface="华文中宋" pitchFamily="2" charset="-122"/>
                          <a:cs typeface="Times New Roman"/>
                        </a:rPr>
                        <a:t>—OTRI,TTRI(WTI1.1)</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约束关税项目和约束税率</a:t>
                      </a:r>
                      <a:r>
                        <a:rPr lang="en-US" sz="1400" kern="100" dirty="0">
                          <a:latin typeface="华文中宋" pitchFamily="2" charset="-122"/>
                          <a:ea typeface="华文中宋" pitchFamily="2" charset="-122"/>
                          <a:cs typeface="Times New Roman"/>
                        </a:rPr>
                        <a:t>(WDI)</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按最高关税</a:t>
                      </a:r>
                      <a:r>
                        <a:rPr lang="en-US" sz="1400" kern="100" dirty="0">
                          <a:latin typeface="华文中宋" pitchFamily="2" charset="-122"/>
                          <a:ea typeface="华文中宋" pitchFamily="2" charset="-122"/>
                          <a:cs typeface="Times New Roman"/>
                        </a:rPr>
                        <a:t>/</a:t>
                      </a:r>
                      <a:r>
                        <a:rPr lang="zh-CN" sz="1400" kern="100" dirty="0">
                          <a:latin typeface="华文中宋" pitchFamily="2" charset="-122"/>
                          <a:ea typeface="华文中宋" pitchFamily="2" charset="-122"/>
                          <a:cs typeface="Times New Roman"/>
                        </a:rPr>
                        <a:t>从量关税衡量的比率</a:t>
                      </a:r>
                      <a:r>
                        <a:rPr lang="en-US" sz="1400" kern="100" dirty="0">
                          <a:latin typeface="华文中宋" pitchFamily="2" charset="-122"/>
                          <a:ea typeface="华文中宋" pitchFamily="2" charset="-122"/>
                          <a:cs typeface="Times New Roman"/>
                        </a:rPr>
                        <a:t>(WDI,WTI 1.6)</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最惠国待遇关税</a:t>
                      </a:r>
                      <a:r>
                        <a:rPr lang="en-US" sz="1400" kern="100" dirty="0">
                          <a:latin typeface="华文中宋" pitchFamily="2" charset="-122"/>
                          <a:ea typeface="华文中宋" pitchFamily="2" charset="-122"/>
                          <a:cs typeface="Times New Roman"/>
                        </a:rPr>
                        <a:t>—AV+AVE</a:t>
                      </a:r>
                      <a:r>
                        <a:rPr lang="zh-CN" sz="1400" kern="100" dirty="0">
                          <a:latin typeface="华文中宋" pitchFamily="2" charset="-122"/>
                          <a:ea typeface="华文中宋" pitchFamily="2" charset="-122"/>
                          <a:cs typeface="Times New Roman"/>
                        </a:rPr>
                        <a:t>或仅</a:t>
                      </a:r>
                      <a:r>
                        <a:rPr lang="en-US" sz="1400" kern="100" dirty="0">
                          <a:latin typeface="华文中宋" pitchFamily="2" charset="-122"/>
                          <a:ea typeface="华文中宋" pitchFamily="2" charset="-122"/>
                          <a:cs typeface="Times New Roman"/>
                        </a:rPr>
                        <a:t>AV(WDI,WTI 1.2, 1.3)</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实施关税（包括特惠关税）</a:t>
                      </a:r>
                      <a:r>
                        <a:rPr lang="en-US" sz="1400" kern="100" dirty="0">
                          <a:latin typeface="华文中宋" pitchFamily="2" charset="-122"/>
                          <a:ea typeface="华文中宋" pitchFamily="2" charset="-122"/>
                          <a:cs typeface="Times New Roman"/>
                        </a:rPr>
                        <a:t>(WDI,WTI 1.4)</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关税升级</a:t>
                      </a:r>
                      <a:r>
                        <a:rPr lang="en-US" sz="1400" kern="100" dirty="0">
                          <a:latin typeface="华文中宋" pitchFamily="2" charset="-122"/>
                          <a:ea typeface="华文中宋" pitchFamily="2" charset="-122"/>
                          <a:cs typeface="Times New Roman"/>
                        </a:rPr>
                        <a:t>(WTI 1.5)</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最惠国进口零关税</a:t>
                      </a:r>
                      <a:r>
                        <a:rPr lang="en-US" sz="1400" kern="100" dirty="0">
                          <a:latin typeface="华文中宋" pitchFamily="2" charset="-122"/>
                          <a:ea typeface="华文中宋" pitchFamily="2" charset="-122"/>
                          <a:cs typeface="Times New Roman"/>
                        </a:rPr>
                        <a:t>(WTI 1.7)</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约束关税</a:t>
                      </a:r>
                      <a:r>
                        <a:rPr lang="en-US" sz="1400" kern="100" dirty="0">
                          <a:latin typeface="华文中宋" pitchFamily="2" charset="-122"/>
                          <a:ea typeface="华文中宋" pitchFamily="2" charset="-122"/>
                          <a:cs typeface="Times New Roman"/>
                        </a:rPr>
                        <a:t>/</a:t>
                      </a:r>
                      <a:r>
                        <a:rPr lang="zh-CN" sz="1400" kern="100" dirty="0">
                          <a:latin typeface="华文中宋" pitchFamily="2" charset="-122"/>
                          <a:ea typeface="华文中宋" pitchFamily="2" charset="-122"/>
                          <a:cs typeface="Times New Roman"/>
                        </a:rPr>
                        <a:t>约束关税差值</a:t>
                      </a:r>
                      <a:r>
                        <a:rPr lang="en-US" sz="1400" kern="100" dirty="0">
                          <a:latin typeface="华文中宋" pitchFamily="2" charset="-122"/>
                          <a:ea typeface="华文中宋" pitchFamily="2" charset="-122"/>
                          <a:cs typeface="Times New Roman"/>
                        </a:rPr>
                        <a:t>(WTI 1.8)</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非从价关税</a:t>
                      </a:r>
                      <a:r>
                        <a:rPr lang="en-US" sz="1400" kern="100" dirty="0">
                          <a:latin typeface="华文中宋" pitchFamily="2" charset="-122"/>
                          <a:ea typeface="华文中宋" pitchFamily="2" charset="-122"/>
                          <a:cs typeface="Times New Roman"/>
                        </a:rPr>
                        <a:t>(WTI 1.9)</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非关税措施</a:t>
                      </a:r>
                      <a:r>
                        <a:rPr lang="en-US" sz="1400" kern="100" dirty="0">
                          <a:latin typeface="华文中宋" pitchFamily="2" charset="-122"/>
                          <a:ea typeface="华文中宋" pitchFamily="2" charset="-122"/>
                          <a:cs typeface="Times New Roman"/>
                        </a:rPr>
                        <a:t>(WTI 1.10)</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海关关税</a:t>
                      </a:r>
                      <a:r>
                        <a:rPr lang="en-US" sz="1400" kern="100" dirty="0">
                          <a:latin typeface="华文中宋" pitchFamily="2" charset="-122"/>
                          <a:ea typeface="华文中宋" pitchFamily="2" charset="-122"/>
                          <a:cs typeface="Times New Roman"/>
                        </a:rPr>
                        <a:t>(WTI 1.11)</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出口限制</a:t>
                      </a:r>
                      <a:r>
                        <a:rPr lang="en-US" sz="1400" kern="0" dirty="0">
                          <a:latin typeface="华文中宋" pitchFamily="2" charset="-122"/>
                          <a:ea typeface="华文中宋" pitchFamily="2" charset="-122"/>
                          <a:cs typeface="Times New Roman"/>
                        </a:rPr>
                        <a:t>(WTI 1.13)</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0" dirty="0">
                          <a:latin typeface="华文中宋" pitchFamily="2" charset="-122"/>
                          <a:ea typeface="华文中宋" pitchFamily="2" charset="-122"/>
                          <a:cs typeface="Times New Roman"/>
                        </a:rPr>
                        <a:t>物流绩效指数及其指标</a:t>
                      </a:r>
                      <a:r>
                        <a:rPr lang="en-US" sz="1400" kern="0" dirty="0">
                          <a:latin typeface="华文中宋" pitchFamily="2" charset="-122"/>
                          <a:ea typeface="华文中宋" pitchFamily="2" charset="-122"/>
                          <a:cs typeface="Times New Roman"/>
                        </a:rPr>
                        <a:t>—</a:t>
                      </a:r>
                      <a:r>
                        <a:rPr lang="zh-CN" sz="1400" kern="0" dirty="0">
                          <a:latin typeface="华文中宋" pitchFamily="2" charset="-122"/>
                          <a:ea typeface="华文中宋" pitchFamily="2" charset="-122"/>
                          <a:cs typeface="Times New Roman"/>
                        </a:rPr>
                        <a:t>海关及其他边境程序的效率</a:t>
                      </a:r>
                      <a:r>
                        <a:rPr lang="en-US" sz="1400" kern="0" dirty="0">
                          <a:latin typeface="华文中宋" pitchFamily="2" charset="-122"/>
                          <a:ea typeface="华文中宋" pitchFamily="2" charset="-122"/>
                          <a:cs typeface="Times New Roman"/>
                        </a:rPr>
                        <a:t>(LPI, WTI 4.1)</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0" dirty="0">
                          <a:latin typeface="华文中宋" pitchFamily="2" charset="-122"/>
                          <a:ea typeface="华文中宋" pitchFamily="2" charset="-122"/>
                          <a:cs typeface="Times New Roman"/>
                        </a:rPr>
                        <a:t>跨境贸易</a:t>
                      </a:r>
                      <a:r>
                        <a:rPr lang="en-US" sz="1400" kern="0" dirty="0">
                          <a:latin typeface="华文中宋" pitchFamily="2" charset="-122"/>
                          <a:ea typeface="华文中宋" pitchFamily="2" charset="-122"/>
                          <a:cs typeface="Times New Roman"/>
                        </a:rPr>
                        <a:t>-</a:t>
                      </a:r>
                      <a:r>
                        <a:rPr lang="zh-CN" sz="1400" kern="0" dirty="0">
                          <a:latin typeface="华文中宋" pitchFamily="2" charset="-122"/>
                          <a:ea typeface="华文中宋" pitchFamily="2" charset="-122"/>
                          <a:cs typeface="Times New Roman"/>
                        </a:rPr>
                        <a:t>经营活动</a:t>
                      </a:r>
                      <a:r>
                        <a:rPr lang="en-US" sz="1400" kern="0" dirty="0">
                          <a:latin typeface="华文中宋" pitchFamily="2" charset="-122"/>
                          <a:ea typeface="华文中宋" pitchFamily="2" charset="-122"/>
                          <a:cs typeface="Times New Roman"/>
                        </a:rPr>
                        <a:t>(IFC, WTI 4.2)</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贸易促进和全球竞争力指标</a:t>
                      </a:r>
                      <a:r>
                        <a:rPr lang="en-US" sz="1400" kern="100" dirty="0">
                          <a:latin typeface="华文中宋" pitchFamily="2" charset="-122"/>
                          <a:ea typeface="华文中宋" pitchFamily="2" charset="-122"/>
                          <a:cs typeface="Times New Roman"/>
                        </a:rPr>
                        <a:t>—</a:t>
                      </a:r>
                      <a:r>
                        <a:rPr lang="zh-CN" sz="1400" kern="100" dirty="0">
                          <a:latin typeface="华文中宋" pitchFamily="2" charset="-122"/>
                          <a:ea typeface="华文中宋" pitchFamily="2" charset="-122"/>
                          <a:cs typeface="Times New Roman"/>
                        </a:rPr>
                        <a:t>商品市场效率：海关手续负担，贸易壁垒盛行，贸易关税，海关管理效率，进出口程序效率，边境管理的透明度</a:t>
                      </a:r>
                      <a:r>
                        <a:rPr lang="en-US" sz="1400" kern="0" dirty="0">
                          <a:latin typeface="华文中宋" pitchFamily="2" charset="-122"/>
                          <a:ea typeface="华文中宋" pitchFamily="2" charset="-122"/>
                          <a:cs typeface="Times New Roman"/>
                        </a:rPr>
                        <a:t>(WEF GCI 6.10, 6.11, 6.13, ETI 1.01-4.02)</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海关办理出口清关手续的平均时间</a:t>
                      </a:r>
                      <a:r>
                        <a:rPr lang="en-US" sz="1400" kern="100" dirty="0">
                          <a:latin typeface="华文中宋" pitchFamily="2" charset="-122"/>
                          <a:ea typeface="华文中宋" pitchFamily="2" charset="-122"/>
                          <a:cs typeface="Times New Roman"/>
                        </a:rPr>
                        <a:t>/</a:t>
                      </a:r>
                      <a:r>
                        <a:rPr lang="zh-CN" sz="1400" kern="100" dirty="0">
                          <a:latin typeface="华文中宋" pitchFamily="2" charset="-122"/>
                          <a:ea typeface="华文中宋" pitchFamily="2" charset="-122"/>
                          <a:cs typeface="Times New Roman"/>
                        </a:rPr>
                        <a:t>出口和进口周转时间</a:t>
                      </a:r>
                      <a:r>
                        <a:rPr lang="en-US" sz="1400" kern="0" dirty="0">
                          <a:latin typeface="华文中宋" pitchFamily="2" charset="-122"/>
                          <a:ea typeface="华文中宋" pitchFamily="2" charset="-122"/>
                          <a:cs typeface="Times New Roman"/>
                        </a:rPr>
                        <a:t>(WDI)</a:t>
                      </a:r>
                      <a:endParaRPr lang="zh-CN" sz="14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400" kern="100" dirty="0">
                          <a:latin typeface="华文中宋" pitchFamily="2" charset="-122"/>
                          <a:ea typeface="华文中宋" pitchFamily="2" charset="-122"/>
                          <a:cs typeface="Times New Roman"/>
                        </a:rPr>
                        <a:t>出口</a:t>
                      </a:r>
                      <a:r>
                        <a:rPr lang="en-US" sz="1400" kern="100" dirty="0">
                          <a:latin typeface="华文中宋" pitchFamily="2" charset="-122"/>
                          <a:ea typeface="华文中宋" pitchFamily="2" charset="-122"/>
                          <a:cs typeface="Times New Roman"/>
                        </a:rPr>
                        <a:t>/</a:t>
                      </a:r>
                      <a:r>
                        <a:rPr lang="zh-CN" sz="1400" kern="100" dirty="0">
                          <a:latin typeface="华文中宋" pitchFamily="2" charset="-122"/>
                          <a:ea typeface="华文中宋" pitchFamily="2" charset="-122"/>
                          <a:cs typeface="Times New Roman"/>
                        </a:rPr>
                        <a:t>进口文件数量</a:t>
                      </a:r>
                      <a:r>
                        <a:rPr lang="en-US" sz="1400" kern="0" dirty="0">
                          <a:latin typeface="华文中宋" pitchFamily="2" charset="-122"/>
                          <a:ea typeface="华文中宋" pitchFamily="2" charset="-122"/>
                          <a:cs typeface="Times New Roman"/>
                        </a:rPr>
                        <a:t>(WDI)</a:t>
                      </a:r>
                      <a:endParaRPr lang="zh-CN" sz="1400" kern="100" dirty="0">
                        <a:latin typeface="华文中宋" pitchFamily="2" charset="-122"/>
                        <a:ea typeface="华文中宋"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901"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3C04AD5-8A7E-43D8-B7E7-F38A7623260F}" type="slidenum">
              <a:rPr lang="en-US" altLang="zh-CN">
                <a:solidFill>
                  <a:srgbClr val="898989"/>
                </a:solidFill>
                <a:latin typeface="Calibri" panose="020F0502020204030204" pitchFamily="34" charset="0"/>
              </a:rPr>
              <a:pPr/>
              <a:t>10</a:t>
            </a:fld>
            <a:endParaRPr lang="zh-CN" altLang="zh-CN">
              <a:solidFill>
                <a:srgbClr val="898989"/>
              </a:solidFill>
              <a:latin typeface="Calibri" panose="020F0502020204030204" pitchFamily="34" charset="0"/>
            </a:endParaRPr>
          </a:p>
        </p:txBody>
      </p:sp>
      <p:sp>
        <p:nvSpPr>
          <p:cNvPr id="37902" name="标题 1"/>
          <p:cNvSpPr>
            <a:spLocks noGrp="1"/>
          </p:cNvSpPr>
          <p:nvPr>
            <p:ph type="title"/>
          </p:nvPr>
        </p:nvSpPr>
        <p:spPr>
          <a:xfrm>
            <a:off x="357188" y="214313"/>
            <a:ext cx="8229600" cy="1000125"/>
          </a:xfrm>
        </p:spPr>
        <p:txBody>
          <a:bodyPr>
            <a:normAutofit/>
          </a:bodyPr>
          <a:lstStyle/>
          <a:p>
            <a:pPr algn="l">
              <a:defRPr/>
            </a:pPr>
            <a:r>
              <a:rPr lang="zh-CN" altLang="en-US" sz="2800" dirty="0" smtClean="0">
                <a:solidFill>
                  <a:srgbClr val="FF0000"/>
                </a:solidFill>
                <a:latin typeface="华文中宋" panose="02010600040101010101" pitchFamily="2" charset="-122"/>
                <a:ea typeface="华文中宋" panose="02010600040101010101" pitchFamily="2" charset="-122"/>
              </a:rPr>
              <a:t>分项指标及数据（</a:t>
            </a:r>
            <a:r>
              <a:rPr lang="en-US" altLang="zh-CN" sz="2800" dirty="0" smtClean="0">
                <a:solidFill>
                  <a:srgbClr val="FF0000"/>
                </a:solidFill>
                <a:latin typeface="华文中宋" panose="02010600040101010101" pitchFamily="2" charset="-122"/>
                <a:ea typeface="华文中宋" panose="02010600040101010101" pitchFamily="2" charset="-122"/>
              </a:rPr>
              <a:t>1</a:t>
            </a:r>
            <a:r>
              <a:rPr lang="zh-CN" altLang="en-US" sz="2800" dirty="0" smtClean="0">
                <a:solidFill>
                  <a:srgbClr val="FF0000"/>
                </a:solidFill>
                <a:latin typeface="华文中宋" panose="02010600040101010101" pitchFamily="2" charset="-122"/>
                <a:ea typeface="华文中宋" panose="02010600040101010101" pitchFamily="2" charset="-122"/>
              </a:rPr>
              <a:t>）</a:t>
            </a:r>
            <a:endParaRPr lang="en-US" altLang="zh-CN" sz="2800" dirty="0">
              <a:solidFill>
                <a:srgbClr val="FF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573669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nvPr>
        </p:nvGraphicFramePr>
        <p:xfrm>
          <a:off x="571500" y="928688"/>
          <a:ext cx="8072438" cy="5843587"/>
        </p:xfrm>
        <a:graphic>
          <a:graphicData uri="http://schemas.openxmlformats.org/drawingml/2006/table">
            <a:tbl>
              <a:tblPr/>
              <a:tblGrid>
                <a:gridCol w="3848192"/>
                <a:gridCol w="4224246"/>
              </a:tblGrid>
              <a:tr h="214314">
                <a:tc>
                  <a:txBody>
                    <a:bodyPr/>
                    <a:lstStyle/>
                    <a:p>
                      <a:pPr algn="ctr">
                        <a:spcAft>
                          <a:spcPts val="0"/>
                        </a:spcAft>
                      </a:pPr>
                      <a:r>
                        <a:rPr lang="zh-CN" sz="1400" b="1" kern="100" dirty="0">
                          <a:latin typeface="华文中宋" pitchFamily="2" charset="-122"/>
                          <a:ea typeface="华文中宋" pitchFamily="2" charset="-122"/>
                          <a:cs typeface="Times New Roman"/>
                        </a:rPr>
                        <a:t>政策目标</a:t>
                      </a:r>
                      <a:endParaRPr lang="zh-CN" sz="1400" kern="100" dirty="0">
                        <a:latin typeface="华文中宋" pitchFamily="2" charset="-122"/>
                        <a:ea typeface="华文中宋"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latin typeface="华文中宋" pitchFamily="2" charset="-122"/>
                          <a:ea typeface="华文中宋" pitchFamily="2" charset="-122"/>
                          <a:cs typeface="Times New Roman"/>
                        </a:rPr>
                        <a:t>绩效指标</a:t>
                      </a:r>
                      <a:endParaRPr lang="zh-CN" sz="1400" kern="100" dirty="0">
                        <a:latin typeface="华文中宋" pitchFamily="2" charset="-122"/>
                        <a:ea typeface="华文中宋"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9273">
                <a:tc>
                  <a:txBody>
                    <a:bodyPr/>
                    <a:lstStyle/>
                    <a:p>
                      <a:pPr algn="l">
                        <a:spcAft>
                          <a:spcPts val="0"/>
                        </a:spcAft>
                      </a:pPr>
                      <a:r>
                        <a:rPr lang="zh-CN" sz="1200" b="1" kern="100" dirty="0">
                          <a:solidFill>
                            <a:srgbClr val="0070C0"/>
                          </a:solidFill>
                          <a:latin typeface="华文中宋" pitchFamily="2" charset="-122"/>
                          <a:ea typeface="华文中宋" pitchFamily="2" charset="-122"/>
                          <a:cs typeface="Times New Roman"/>
                        </a:rPr>
                        <a:t>提升运输物流、电信和</a:t>
                      </a:r>
                      <a:r>
                        <a:rPr lang="en-US" sz="1200" b="1" kern="100" dirty="0">
                          <a:solidFill>
                            <a:srgbClr val="0070C0"/>
                          </a:solidFill>
                          <a:latin typeface="华文中宋" pitchFamily="2" charset="-122"/>
                          <a:ea typeface="华文中宋" pitchFamily="2" charset="-122"/>
                          <a:cs typeface="Times New Roman"/>
                        </a:rPr>
                        <a:t>ICT</a:t>
                      </a:r>
                      <a:r>
                        <a:rPr lang="zh-CN" sz="1200" b="1" kern="100" dirty="0">
                          <a:solidFill>
                            <a:srgbClr val="0070C0"/>
                          </a:solidFill>
                          <a:latin typeface="华文中宋" pitchFamily="2" charset="-122"/>
                          <a:ea typeface="华文中宋" pitchFamily="2" charset="-122"/>
                          <a:cs typeface="Times New Roman"/>
                        </a:rPr>
                        <a:t>的安全性、可预测性、可靠性以及运营效率，从而增加本国市场的可达性与</a:t>
                      </a:r>
                      <a:r>
                        <a:rPr lang="zh-CN" sz="1200" b="1" kern="100" dirty="0" smtClean="0">
                          <a:solidFill>
                            <a:srgbClr val="0070C0"/>
                          </a:solidFill>
                          <a:latin typeface="华文中宋" pitchFamily="2" charset="-122"/>
                          <a:ea typeface="华文中宋" pitchFamily="2" charset="-122"/>
                          <a:cs typeface="Times New Roman"/>
                        </a:rPr>
                        <a:t>连通性</a:t>
                      </a:r>
                      <a:endParaRPr lang="en-US" altLang="zh-CN" sz="1200" b="1" kern="100" dirty="0" smtClean="0">
                        <a:solidFill>
                          <a:srgbClr val="0070C0"/>
                        </a:solidFill>
                        <a:latin typeface="华文中宋" pitchFamily="2" charset="-122"/>
                        <a:ea typeface="华文中宋" pitchFamily="2" charset="-122"/>
                        <a:cs typeface="Times New Roman"/>
                      </a:endParaRPr>
                    </a:p>
                    <a:p>
                      <a:pPr algn="l">
                        <a:spcAft>
                          <a:spcPts val="0"/>
                        </a:spcAft>
                      </a:pPr>
                      <a:endParaRPr lang="zh-CN" sz="1200" kern="100" dirty="0">
                        <a:latin typeface="华文中宋" pitchFamily="2" charset="-122"/>
                        <a:ea typeface="华文中宋" pitchFamily="2" charset="-122"/>
                        <a:cs typeface="Times New Roman"/>
                      </a:endParaRPr>
                    </a:p>
                    <a:p>
                      <a:pPr marL="342900" lvl="0" indent="-342900" algn="l">
                        <a:spcAft>
                          <a:spcPts val="0"/>
                        </a:spcAft>
                        <a:buFont typeface="Wingdings"/>
                        <a:buChar char=""/>
                      </a:pPr>
                      <a:r>
                        <a:rPr lang="zh-CN" sz="1200" kern="100" dirty="0">
                          <a:latin typeface="华文中宋" pitchFamily="2" charset="-122"/>
                          <a:ea typeface="华文中宋" pitchFamily="2" charset="-122"/>
                          <a:cs typeface="Times New Roman"/>
                        </a:rPr>
                        <a:t>电信部门的改革，包括基础设施、政策规则、自由竞争以及使所有部门均获得固定电话和手机的使用</a:t>
                      </a:r>
                    </a:p>
                    <a:p>
                      <a:pPr marL="342900" lvl="0" indent="-342900" algn="l">
                        <a:spcAft>
                          <a:spcPts val="0"/>
                        </a:spcAft>
                        <a:buFont typeface="Wingdings"/>
                        <a:buChar char=""/>
                      </a:pPr>
                      <a:r>
                        <a:rPr lang="en-US" sz="1200" kern="100" dirty="0">
                          <a:latin typeface="华文中宋" pitchFamily="2" charset="-122"/>
                          <a:ea typeface="华文中宋" pitchFamily="2" charset="-122"/>
                          <a:cs typeface="Times New Roman"/>
                        </a:rPr>
                        <a:t>ICT</a:t>
                      </a:r>
                      <a:r>
                        <a:rPr lang="zh-CN" sz="1200" kern="100" dirty="0">
                          <a:latin typeface="华文中宋" pitchFamily="2" charset="-122"/>
                          <a:ea typeface="华文中宋" pitchFamily="2" charset="-122"/>
                          <a:cs typeface="Times New Roman"/>
                        </a:rPr>
                        <a:t>部门和互联网的发展（基础设施，政策规则，自由竞争，准入）</a:t>
                      </a:r>
                    </a:p>
                    <a:p>
                      <a:pPr marL="342900" lvl="0" indent="-342900" algn="l">
                        <a:spcAft>
                          <a:spcPts val="0"/>
                        </a:spcAft>
                        <a:buFont typeface="Wingdings"/>
                        <a:buChar char=""/>
                      </a:pPr>
                      <a:r>
                        <a:rPr lang="zh-CN" sz="1200" kern="100" dirty="0">
                          <a:latin typeface="华文中宋" pitchFamily="2" charset="-122"/>
                          <a:ea typeface="华文中宋" pitchFamily="2" charset="-122"/>
                          <a:cs typeface="Times New Roman"/>
                        </a:rPr>
                        <a:t>运输、物流和配套服务的改革，包括基础设施、政策规则、对于土地（公路和铁轨）的自由竞争</a:t>
                      </a:r>
                    </a:p>
                    <a:p>
                      <a:pPr marL="342900" lvl="0" indent="-342900" algn="l">
                        <a:spcAft>
                          <a:spcPts val="0"/>
                        </a:spcAft>
                        <a:buFont typeface="Wingdings"/>
                        <a:buChar char=""/>
                      </a:pPr>
                      <a:r>
                        <a:rPr lang="zh-CN" sz="1200" kern="100" dirty="0">
                          <a:latin typeface="华文中宋" pitchFamily="2" charset="-122"/>
                          <a:ea typeface="华文中宋" pitchFamily="2" charset="-122"/>
                          <a:cs typeface="Times New Roman"/>
                        </a:rPr>
                        <a:t>作为贸易通道的区域基础设施建设以及其他形式的监管协调与协作</a:t>
                      </a: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物流绩效指数及其指标—交通运输与</a:t>
                      </a:r>
                      <a:r>
                        <a:rPr lang="en-US" sz="1200" kern="100" dirty="0">
                          <a:latin typeface="华文中宋" pitchFamily="2" charset="-122"/>
                          <a:ea typeface="华文中宋" pitchFamily="2" charset="-122"/>
                          <a:cs typeface="Times New Roman"/>
                        </a:rPr>
                        <a:t>IT</a:t>
                      </a:r>
                      <a:r>
                        <a:rPr lang="zh-CN" sz="1200" kern="100" dirty="0">
                          <a:latin typeface="华文中宋" pitchFamily="2" charset="-122"/>
                          <a:ea typeface="华文中宋" pitchFamily="2" charset="-122"/>
                          <a:cs typeface="Times New Roman"/>
                        </a:rPr>
                        <a:t>基础设施的质量，国际运输成本，物流承载能力、跟踪能力和发货的及时性，本国运输成本</a:t>
                      </a:r>
                      <a:r>
                        <a:rPr lang="en-US" sz="1200" kern="0" dirty="0">
                          <a:latin typeface="华文中宋" pitchFamily="2" charset="-122"/>
                          <a:ea typeface="华文中宋" pitchFamily="2" charset="-122"/>
                          <a:cs typeface="Times New Roman"/>
                        </a:rPr>
                        <a:t>(WDI, LPI, WTI 4.1)</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跨境贸易</a:t>
                      </a:r>
                      <a:r>
                        <a:rPr lang="en-US" sz="1200" kern="0" dirty="0">
                          <a:latin typeface="华文中宋" pitchFamily="2" charset="-122"/>
                          <a:ea typeface="华文中宋" pitchFamily="2" charset="-122"/>
                          <a:cs typeface="Times New Roman"/>
                        </a:rPr>
                        <a:t>-</a:t>
                      </a:r>
                      <a:r>
                        <a:rPr lang="zh-CN" sz="1200" kern="0" dirty="0">
                          <a:latin typeface="华文中宋" pitchFamily="2" charset="-122"/>
                          <a:ea typeface="华文中宋" pitchFamily="2" charset="-122"/>
                          <a:cs typeface="Times New Roman"/>
                        </a:rPr>
                        <a:t>经营活动</a:t>
                      </a:r>
                      <a:r>
                        <a:rPr lang="en-US" sz="1200" kern="0" dirty="0">
                          <a:latin typeface="华文中宋" pitchFamily="2" charset="-122"/>
                          <a:ea typeface="华文中宋" pitchFamily="2" charset="-122"/>
                          <a:cs typeface="Times New Roman"/>
                        </a:rPr>
                        <a:t>(IFC, WTI 4.2)</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贸易促进和全球竞争力指标—基础设施：基础设施的质量，每百人所占用的道路、铁轨、港口、机场、座位、固话线路，每百人所使用的手机订阅数目，交通基础设施与服务的可获得性与质量，</a:t>
                      </a:r>
                      <a:r>
                        <a:rPr lang="en-US" sz="1200" kern="100" dirty="0">
                          <a:latin typeface="华文中宋" pitchFamily="2" charset="-122"/>
                          <a:ea typeface="华文中宋" pitchFamily="2" charset="-122"/>
                          <a:cs typeface="Times New Roman"/>
                        </a:rPr>
                        <a:t>ICT</a:t>
                      </a:r>
                      <a:r>
                        <a:rPr lang="zh-CN" sz="1200" kern="100" dirty="0">
                          <a:latin typeface="华文中宋" pitchFamily="2" charset="-122"/>
                          <a:ea typeface="华文中宋" pitchFamily="2" charset="-122"/>
                          <a:cs typeface="Times New Roman"/>
                        </a:rPr>
                        <a:t>技术的可获得性与使用水平</a:t>
                      </a:r>
                      <a:r>
                        <a:rPr lang="en-US" sz="1200" kern="100" dirty="0">
                          <a:latin typeface="华文中宋" pitchFamily="2" charset="-122"/>
                          <a:ea typeface="华文中宋" pitchFamily="2" charset="-122"/>
                          <a:cs typeface="Times New Roman"/>
                        </a:rPr>
                        <a:t>(WEF GCI 2.01-2.09, WEF TEI 4.01-7.05, WDI);</a:t>
                      </a:r>
                      <a:endParaRPr lang="zh-CN" sz="1200" kern="100" dirty="0">
                        <a:latin typeface="华文中宋" pitchFamily="2" charset="-122"/>
                        <a:ea typeface="华文中宋" pitchFamily="2" charset="-122"/>
                        <a:cs typeface="Times New Roman"/>
                      </a:endParaRPr>
                    </a:p>
                    <a:p>
                      <a:pPr marL="333375" indent="266700" algn="just">
                        <a:spcAft>
                          <a:spcPts val="0"/>
                        </a:spcAft>
                      </a:pPr>
                      <a:r>
                        <a:rPr lang="en-US" sz="1200" kern="100" dirty="0">
                          <a:latin typeface="华文中宋" pitchFamily="2" charset="-122"/>
                          <a:ea typeface="华文中宋" pitchFamily="2" charset="-122"/>
                          <a:cs typeface="Times New Roman"/>
                        </a:rPr>
                        <a:t>—</a:t>
                      </a:r>
                      <a:r>
                        <a:rPr lang="zh-CN" sz="1200" kern="100" dirty="0">
                          <a:latin typeface="华文中宋" pitchFamily="2" charset="-122"/>
                          <a:ea typeface="华文中宋" pitchFamily="2" charset="-122"/>
                          <a:cs typeface="Times New Roman"/>
                        </a:rPr>
                        <a:t>科技准备度</a:t>
                      </a:r>
                      <a:r>
                        <a:rPr lang="en-US" sz="1200" kern="100" dirty="0">
                          <a:latin typeface="华文中宋" pitchFamily="2" charset="-122"/>
                          <a:ea typeface="华文中宋" pitchFamily="2" charset="-122"/>
                          <a:cs typeface="Times New Roman"/>
                        </a:rPr>
                        <a:t>(WEF GCI 9.01-9.06)</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非洲基础设施国家诊断书</a:t>
                      </a:r>
                      <a:r>
                        <a:rPr lang="en-US" sz="1200" kern="100" dirty="0">
                          <a:latin typeface="华文中宋" pitchFamily="2" charset="-122"/>
                          <a:ea typeface="华文中宋" pitchFamily="2" charset="-122"/>
                          <a:cs typeface="Times New Roman"/>
                        </a:rPr>
                        <a:t>(AICD)</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海运运输连结性指数</a:t>
                      </a:r>
                      <a:r>
                        <a:rPr lang="en-US" sz="1200" kern="100" dirty="0">
                          <a:latin typeface="华文中宋" pitchFamily="2" charset="-122"/>
                          <a:ea typeface="华文中宋" pitchFamily="2" charset="-122"/>
                          <a:cs typeface="Times New Roman"/>
                        </a:rPr>
                        <a:t>(UNCTAD, WTI 4.3)</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波罗的海干散货指数</a:t>
                      </a:r>
                      <a:r>
                        <a:rPr lang="en-US" sz="1200" kern="100" dirty="0">
                          <a:latin typeface="华文中宋" pitchFamily="2" charset="-122"/>
                          <a:ea typeface="华文中宋" pitchFamily="2" charset="-122"/>
                          <a:cs typeface="Times New Roman"/>
                        </a:rPr>
                        <a:t>(WTI 4.3)</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进出口周转时间</a:t>
                      </a:r>
                      <a:r>
                        <a:rPr lang="en-US" sz="1200" kern="100" dirty="0">
                          <a:latin typeface="华文中宋" pitchFamily="2" charset="-122"/>
                          <a:ea typeface="华文中宋" pitchFamily="2" charset="-122"/>
                          <a:cs typeface="Times New Roman"/>
                        </a:rPr>
                        <a:t>(WDI)</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港口集装箱运量</a:t>
                      </a:r>
                      <a:r>
                        <a:rPr lang="en-US" sz="1200" kern="100" dirty="0">
                          <a:latin typeface="华文中宋" pitchFamily="2" charset="-122"/>
                          <a:ea typeface="华文中宋" pitchFamily="2" charset="-122"/>
                          <a:cs typeface="Times New Roman"/>
                        </a:rPr>
                        <a:t>(WDI, WTI 4.3)</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空运成本</a:t>
                      </a:r>
                      <a:r>
                        <a:rPr lang="en-US" sz="1200" kern="100" dirty="0">
                          <a:latin typeface="华文中宋" pitchFamily="2" charset="-122"/>
                          <a:ea typeface="华文中宋" pitchFamily="2" charset="-122"/>
                          <a:cs typeface="Times New Roman"/>
                        </a:rPr>
                        <a:t>(WTI, 4.3)</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有效座位数，航班数，国际航线数，机场客运统计数</a:t>
                      </a:r>
                      <a:r>
                        <a:rPr lang="en-US" sz="1200" kern="100" dirty="0">
                          <a:latin typeface="华文中宋" pitchFamily="2" charset="-122"/>
                          <a:ea typeface="华文中宋" pitchFamily="2" charset="-122"/>
                          <a:cs typeface="Times New Roman"/>
                        </a:rPr>
                        <a:t>(IATA, WDI)</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世界电信</a:t>
                      </a:r>
                      <a:r>
                        <a:rPr lang="en-US" sz="1200" kern="100" dirty="0">
                          <a:latin typeface="华文中宋" pitchFamily="2" charset="-122"/>
                          <a:ea typeface="华文中宋" pitchFamily="2" charset="-122"/>
                          <a:cs typeface="Times New Roman"/>
                        </a:rPr>
                        <a:t>/ICT</a:t>
                      </a:r>
                      <a:r>
                        <a:rPr lang="zh-CN" sz="1200" kern="100" dirty="0">
                          <a:latin typeface="华文中宋" pitchFamily="2" charset="-122"/>
                          <a:ea typeface="华文中宋" pitchFamily="2" charset="-122"/>
                          <a:cs typeface="Times New Roman"/>
                        </a:rPr>
                        <a:t>指标数据库和</a:t>
                      </a:r>
                      <a:r>
                        <a:rPr lang="en-US" sz="1200" kern="100" dirty="0">
                          <a:latin typeface="华文中宋" pitchFamily="2" charset="-122"/>
                          <a:ea typeface="华文中宋" pitchFamily="2" charset="-122"/>
                          <a:cs typeface="Times New Roman"/>
                        </a:rPr>
                        <a:t>ICT</a:t>
                      </a:r>
                      <a:r>
                        <a:rPr lang="zh-CN" sz="1200" kern="100" dirty="0">
                          <a:latin typeface="华文中宋" pitchFamily="2" charset="-122"/>
                          <a:ea typeface="华文中宋" pitchFamily="2" charset="-122"/>
                          <a:cs typeface="Times New Roman"/>
                        </a:rPr>
                        <a:t>发展指标</a:t>
                      </a:r>
                      <a:r>
                        <a:rPr lang="en-US" sz="1200" kern="100" dirty="0">
                          <a:latin typeface="华文中宋" pitchFamily="2" charset="-122"/>
                          <a:ea typeface="华文中宋" pitchFamily="2" charset="-122"/>
                          <a:cs typeface="Times New Roman"/>
                        </a:rPr>
                        <a:t>(ITU)</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电信行业的外资参与率度与所有权</a:t>
                      </a:r>
                      <a:r>
                        <a:rPr lang="en-US" sz="1200" kern="100" dirty="0">
                          <a:latin typeface="华文中宋" pitchFamily="2" charset="-122"/>
                          <a:ea typeface="华文中宋" pitchFamily="2" charset="-122"/>
                          <a:cs typeface="Times New Roman"/>
                        </a:rPr>
                        <a:t>(ITU, WTI 1.14)</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电信行业竞争指标</a:t>
                      </a:r>
                      <a:r>
                        <a:rPr lang="en-US" sz="1200" kern="100" dirty="0">
                          <a:latin typeface="华文中宋" pitchFamily="2" charset="-122"/>
                          <a:ea typeface="华文中宋" pitchFamily="2" charset="-122"/>
                          <a:cs typeface="Times New Roman"/>
                        </a:rPr>
                        <a:t>(ITU, WTI 1.14)</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国际口岸、着落站点个数，固话和移动通信执照个数，网络提供商个数</a:t>
                      </a:r>
                      <a:r>
                        <a:rPr lang="en-US" sz="1200" kern="100" dirty="0">
                          <a:latin typeface="华文中宋" pitchFamily="2" charset="-122"/>
                          <a:ea typeface="华文中宋" pitchFamily="2" charset="-122"/>
                          <a:cs typeface="Times New Roman"/>
                        </a:rPr>
                        <a:t>(national data, WB</a:t>
                      </a:r>
                      <a:r>
                        <a:rPr lang="zh-CN" sz="1200" kern="100" dirty="0">
                          <a:latin typeface="华文中宋" pitchFamily="2" charset="-122"/>
                          <a:ea typeface="华文中宋" pitchFamily="2" charset="-122"/>
                          <a:cs typeface="Times New Roman"/>
                        </a:rPr>
                        <a:t>和</a:t>
                      </a:r>
                      <a:r>
                        <a:rPr lang="en-US" sz="1200" kern="100" dirty="0">
                          <a:latin typeface="华文中宋" pitchFamily="2" charset="-122"/>
                          <a:ea typeface="华文中宋" pitchFamily="2" charset="-122"/>
                          <a:cs typeface="Times New Roman"/>
                        </a:rPr>
                        <a:t>OECD STRI)</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移动和固话订购者数</a:t>
                      </a:r>
                      <a:r>
                        <a:rPr lang="en-US" sz="1200" kern="100" dirty="0">
                          <a:latin typeface="华文中宋" pitchFamily="2" charset="-122"/>
                          <a:ea typeface="华文中宋" pitchFamily="2" charset="-122"/>
                          <a:cs typeface="Times New Roman"/>
                        </a:rPr>
                        <a:t>/</a:t>
                      </a:r>
                      <a:r>
                        <a:rPr lang="zh-CN" sz="1200" kern="100" dirty="0">
                          <a:latin typeface="华文中宋" pitchFamily="2" charset="-122"/>
                          <a:ea typeface="华文中宋" pitchFamily="2" charset="-122"/>
                          <a:cs typeface="Times New Roman"/>
                        </a:rPr>
                        <a:t>移动电话网络所覆盖人口</a:t>
                      </a:r>
                      <a:r>
                        <a:rPr lang="en-US" sz="1200" kern="100" dirty="0">
                          <a:latin typeface="华文中宋" pitchFamily="2" charset="-122"/>
                          <a:ea typeface="华文中宋" pitchFamily="2" charset="-122"/>
                          <a:cs typeface="Times New Roman"/>
                        </a:rPr>
                        <a:t>(WDI, WTI 4.4)</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打电话给美国</a:t>
                      </a:r>
                      <a:r>
                        <a:rPr lang="en-US" sz="1200" kern="100" dirty="0">
                          <a:latin typeface="华文中宋" pitchFamily="2" charset="-122"/>
                          <a:ea typeface="华文中宋" pitchFamily="2" charset="-122"/>
                          <a:cs typeface="Times New Roman"/>
                        </a:rPr>
                        <a:t>(3</a:t>
                      </a:r>
                      <a:r>
                        <a:rPr lang="zh-CN" sz="1200" kern="100" dirty="0">
                          <a:latin typeface="华文中宋" pitchFamily="2" charset="-122"/>
                          <a:ea typeface="华文中宋" pitchFamily="2" charset="-122"/>
                          <a:cs typeface="Times New Roman"/>
                        </a:rPr>
                        <a:t>分钟</a:t>
                      </a:r>
                      <a:r>
                        <a:rPr lang="en-US" sz="1200" kern="100" dirty="0">
                          <a:latin typeface="华文中宋" pitchFamily="2" charset="-122"/>
                          <a:ea typeface="华文中宋" pitchFamily="2" charset="-122"/>
                          <a:cs typeface="Times New Roman"/>
                        </a:rPr>
                        <a:t>)</a:t>
                      </a:r>
                      <a:r>
                        <a:rPr lang="zh-CN" sz="1200" kern="100" dirty="0">
                          <a:latin typeface="华文中宋" pitchFamily="2" charset="-122"/>
                          <a:ea typeface="华文中宋" pitchFamily="2" charset="-122"/>
                          <a:cs typeface="Times New Roman"/>
                        </a:rPr>
                        <a:t>所支付的平均成本</a:t>
                      </a:r>
                      <a:r>
                        <a:rPr lang="en-US" sz="1200" kern="100" dirty="0">
                          <a:latin typeface="华文中宋" pitchFamily="2" charset="-122"/>
                          <a:ea typeface="华文中宋" pitchFamily="2" charset="-122"/>
                          <a:cs typeface="Times New Roman"/>
                        </a:rPr>
                        <a:t>(WTI 4.4)</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个人电脑</a:t>
                      </a:r>
                      <a:r>
                        <a:rPr lang="en-US" sz="1200" kern="100" dirty="0">
                          <a:latin typeface="华文中宋" pitchFamily="2" charset="-122"/>
                          <a:ea typeface="华文中宋" pitchFamily="2" charset="-122"/>
                          <a:cs typeface="Times New Roman"/>
                        </a:rPr>
                        <a:t>(WTI 4.4)</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互联网</a:t>
                      </a:r>
                      <a:r>
                        <a:rPr lang="en-US" sz="1200" kern="100" dirty="0">
                          <a:latin typeface="华文中宋" pitchFamily="2" charset="-122"/>
                          <a:ea typeface="华文中宋" pitchFamily="2" charset="-122"/>
                          <a:cs typeface="Times New Roman"/>
                        </a:rPr>
                        <a:t>/</a:t>
                      </a:r>
                      <a:r>
                        <a:rPr lang="zh-CN" sz="1200" kern="100" dirty="0">
                          <a:latin typeface="华文中宋" pitchFamily="2" charset="-122"/>
                          <a:ea typeface="华文中宋" pitchFamily="2" charset="-122"/>
                          <a:cs typeface="Times New Roman"/>
                        </a:rPr>
                        <a:t>宽带使用人数</a:t>
                      </a:r>
                      <a:r>
                        <a:rPr lang="en-US" sz="1200" kern="100" dirty="0">
                          <a:latin typeface="华文中宋" pitchFamily="2" charset="-122"/>
                          <a:ea typeface="华文中宋" pitchFamily="2" charset="-122"/>
                          <a:cs typeface="Times New Roman"/>
                        </a:rPr>
                        <a:t>/</a:t>
                      </a:r>
                      <a:r>
                        <a:rPr lang="zh-CN" sz="1200" kern="100" dirty="0">
                          <a:latin typeface="华文中宋" pitchFamily="2" charset="-122"/>
                          <a:ea typeface="华文中宋" pitchFamily="2" charset="-122"/>
                          <a:cs typeface="Times New Roman"/>
                        </a:rPr>
                        <a:t>订购数</a:t>
                      </a:r>
                      <a:r>
                        <a:rPr lang="en-US" sz="1200" kern="100" dirty="0">
                          <a:latin typeface="华文中宋" pitchFamily="2" charset="-122"/>
                          <a:ea typeface="华文中宋" pitchFamily="2" charset="-122"/>
                          <a:cs typeface="Times New Roman"/>
                        </a:rPr>
                        <a:t>(WDI, WTI 4.4)</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互联网宽带、安全伺服器</a:t>
                      </a:r>
                      <a:r>
                        <a:rPr lang="en-US" sz="1200" kern="100" dirty="0">
                          <a:latin typeface="华文中宋" pitchFamily="2" charset="-122"/>
                          <a:ea typeface="华文中宋" pitchFamily="2" charset="-122"/>
                          <a:cs typeface="Times New Roman"/>
                        </a:rPr>
                        <a:t>(ITU, WDI)</a:t>
                      </a:r>
                      <a:endParaRPr lang="zh-CN" sz="1200" kern="100" dirty="0">
                        <a:latin typeface="华文中宋" pitchFamily="2" charset="-122"/>
                        <a:ea typeface="华文中宋" pitchFamily="2" charset="-122"/>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25"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A49E09-B61C-4053-AC4F-D40B05FB2196}" type="slidenum">
              <a:rPr lang="en-US" altLang="zh-CN">
                <a:solidFill>
                  <a:srgbClr val="898989"/>
                </a:solidFill>
                <a:latin typeface="Calibri" panose="020F0502020204030204" pitchFamily="34" charset="0"/>
              </a:rPr>
              <a:pPr/>
              <a:t>11</a:t>
            </a:fld>
            <a:endParaRPr lang="zh-CN" altLang="zh-CN">
              <a:solidFill>
                <a:srgbClr val="898989"/>
              </a:solidFill>
              <a:latin typeface="Calibri" panose="020F0502020204030204" pitchFamily="34" charset="0"/>
            </a:endParaRPr>
          </a:p>
        </p:txBody>
      </p:sp>
      <p:sp>
        <p:nvSpPr>
          <p:cNvPr id="38926" name="标题 1"/>
          <p:cNvSpPr>
            <a:spLocks noGrp="1"/>
          </p:cNvSpPr>
          <p:nvPr>
            <p:ph type="title"/>
          </p:nvPr>
        </p:nvSpPr>
        <p:spPr>
          <a:xfrm>
            <a:off x="500063" y="-71438"/>
            <a:ext cx="8229600" cy="1143001"/>
          </a:xfrm>
        </p:spPr>
        <p:txBody>
          <a:bodyPr>
            <a:normAutofit/>
          </a:bodyPr>
          <a:lstStyle/>
          <a:p>
            <a:pPr algn="l"/>
            <a:r>
              <a:rPr lang="zh-CN" altLang="en-US" sz="2800" dirty="0">
                <a:solidFill>
                  <a:srgbClr val="FF0000"/>
                </a:solidFill>
                <a:latin typeface="华文中宋" panose="02010600040101010101" pitchFamily="2" charset="-122"/>
                <a:ea typeface="华文中宋" panose="02010600040101010101" pitchFamily="2" charset="-122"/>
              </a:rPr>
              <a:t>分项指标及数据</a:t>
            </a:r>
            <a:r>
              <a:rPr lang="zh-CN" altLang="en-US" sz="2800" dirty="0" smtClean="0">
                <a:solidFill>
                  <a:srgbClr val="FF0000"/>
                </a:solidFill>
                <a:latin typeface="华文中宋" panose="02010600040101010101" pitchFamily="2" charset="-122"/>
                <a:ea typeface="华文中宋" panose="02010600040101010101" pitchFamily="2" charset="-122"/>
              </a:rPr>
              <a:t>（</a:t>
            </a:r>
            <a:r>
              <a:rPr lang="en-US" altLang="zh-CN" sz="2800" dirty="0" smtClean="0">
                <a:solidFill>
                  <a:srgbClr val="FF0000"/>
                </a:solidFill>
                <a:latin typeface="华文中宋" panose="02010600040101010101" pitchFamily="2" charset="-122"/>
                <a:ea typeface="华文中宋" panose="02010600040101010101" pitchFamily="2" charset="-122"/>
              </a:rPr>
              <a:t>2</a:t>
            </a:r>
            <a:r>
              <a:rPr lang="zh-CN" altLang="en-US" sz="2800" dirty="0" smtClean="0">
                <a:solidFill>
                  <a:srgbClr val="FF0000"/>
                </a:solidFill>
                <a:latin typeface="华文中宋" panose="02010600040101010101" pitchFamily="2" charset="-122"/>
                <a:ea typeface="华文中宋" panose="02010600040101010101" pitchFamily="2" charset="-122"/>
              </a:rPr>
              <a:t>）</a:t>
            </a:r>
          </a:p>
        </p:txBody>
      </p:sp>
    </p:spTree>
    <p:extLst>
      <p:ext uri="{BB962C8B-B14F-4D97-AF65-F5344CB8AC3E}">
        <p14:creationId xmlns:p14="http://schemas.microsoft.com/office/powerpoint/2010/main" val="861080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nvPr>
        </p:nvGraphicFramePr>
        <p:xfrm>
          <a:off x="642938" y="1500188"/>
          <a:ext cx="8001000" cy="4145280"/>
        </p:xfrm>
        <a:graphic>
          <a:graphicData uri="http://schemas.openxmlformats.org/drawingml/2006/table">
            <a:tbl>
              <a:tblPr/>
              <a:tblGrid>
                <a:gridCol w="3643313"/>
                <a:gridCol w="4357687"/>
              </a:tblGrid>
              <a:tr h="243821">
                <a:tc>
                  <a:txBody>
                    <a:bodyPr/>
                    <a:lstStyle/>
                    <a:p>
                      <a:pPr algn="ctr">
                        <a:spcAft>
                          <a:spcPts val="0"/>
                        </a:spcAft>
                      </a:pPr>
                      <a:r>
                        <a:rPr lang="zh-CN" sz="1600" b="1" kern="100" dirty="0">
                          <a:latin typeface="华文中宋" pitchFamily="2" charset="-122"/>
                          <a:ea typeface="华文中宋" pitchFamily="2" charset="-122"/>
                          <a:cs typeface="Times New Roman"/>
                        </a:rPr>
                        <a:t>政策目标</a:t>
                      </a:r>
                      <a:endParaRPr lang="zh-CN" sz="1600" kern="100" dirty="0">
                        <a:latin typeface="华文中宋" pitchFamily="2" charset="-122"/>
                        <a:ea typeface="华文中宋"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华文中宋" pitchFamily="2" charset="-122"/>
                          <a:ea typeface="华文中宋" pitchFamily="2" charset="-122"/>
                          <a:cs typeface="Times New Roman"/>
                        </a:rPr>
                        <a:t>绩效指标</a:t>
                      </a:r>
                      <a:endParaRPr lang="zh-CN" sz="1600" kern="100">
                        <a:latin typeface="华文中宋" pitchFamily="2" charset="-122"/>
                        <a:ea typeface="华文中宋"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749">
                <a:tc>
                  <a:txBody>
                    <a:bodyPr/>
                    <a:lstStyle/>
                    <a:p>
                      <a:pPr algn="l">
                        <a:spcAft>
                          <a:spcPts val="0"/>
                        </a:spcAft>
                      </a:pPr>
                      <a:r>
                        <a:rPr lang="zh-CN" sz="1600" b="1" kern="100" dirty="0">
                          <a:solidFill>
                            <a:srgbClr val="0070C0"/>
                          </a:solidFill>
                          <a:latin typeface="华文中宋" pitchFamily="2" charset="-122"/>
                          <a:ea typeface="华文中宋" pitchFamily="2" charset="-122"/>
                          <a:cs typeface="Times New Roman"/>
                        </a:rPr>
                        <a:t>消除对外国投资的限制</a:t>
                      </a:r>
                      <a:endParaRPr lang="zh-CN" sz="1600" kern="100" dirty="0">
                        <a:solidFill>
                          <a:srgbClr val="0070C0"/>
                        </a:solidFill>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允许更多的外资股权</a:t>
                      </a:r>
                      <a:r>
                        <a:rPr lang="en-US" sz="1600" kern="100" dirty="0">
                          <a:latin typeface="华文中宋" pitchFamily="2" charset="-122"/>
                          <a:ea typeface="华文中宋" pitchFamily="2" charset="-122"/>
                          <a:cs typeface="Times New Roman"/>
                        </a:rPr>
                        <a:t>/</a:t>
                      </a:r>
                      <a:r>
                        <a:rPr lang="zh-CN" sz="1600" kern="100" dirty="0">
                          <a:latin typeface="华文中宋" pitchFamily="2" charset="-122"/>
                          <a:ea typeface="华文中宋" pitchFamily="2" charset="-122"/>
                          <a:cs typeface="Times New Roman"/>
                        </a:rPr>
                        <a:t>所有权</a:t>
                      </a:r>
                      <a:r>
                        <a:rPr lang="en-US" sz="1600" kern="100" dirty="0">
                          <a:latin typeface="华文中宋" pitchFamily="2" charset="-122"/>
                          <a:ea typeface="华文中宋" pitchFamily="2" charset="-122"/>
                          <a:cs typeface="Times New Roman"/>
                        </a:rPr>
                        <a:t>/</a:t>
                      </a:r>
                      <a:r>
                        <a:rPr lang="zh-CN" sz="1600" kern="100" dirty="0">
                          <a:latin typeface="华文中宋" pitchFamily="2" charset="-122"/>
                          <a:ea typeface="华文中宋" pitchFamily="2" charset="-122"/>
                          <a:cs typeface="Times New Roman"/>
                        </a:rPr>
                        <a:t>合伙关系</a:t>
                      </a: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促进重点人员的流动和就业</a:t>
                      </a: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放宽本国的相关法规</a:t>
                      </a: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放宽外汇兑换和利润汇回本国的相关法规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en-US" sz="1600" kern="100" dirty="0">
                          <a:latin typeface="华文中宋" pitchFamily="2" charset="-122"/>
                          <a:ea typeface="华文中宋" pitchFamily="2" charset="-122"/>
                          <a:cs typeface="Times New Roman"/>
                        </a:rPr>
                        <a:t>GATS</a:t>
                      </a:r>
                      <a:r>
                        <a:rPr lang="zh-CN" sz="1600" kern="100" dirty="0">
                          <a:latin typeface="华文中宋" pitchFamily="2" charset="-122"/>
                          <a:ea typeface="华文中宋" pitchFamily="2" charset="-122"/>
                          <a:cs typeface="Times New Roman"/>
                        </a:rPr>
                        <a:t>下的相关承诺</a:t>
                      </a:r>
                      <a:r>
                        <a:rPr lang="en-US" sz="1600" kern="100" dirty="0">
                          <a:latin typeface="华文中宋" pitchFamily="2" charset="-122"/>
                          <a:ea typeface="华文中宋" pitchFamily="2" charset="-122"/>
                          <a:cs typeface="Times New Roman"/>
                        </a:rPr>
                        <a:t>(WTO)</a:t>
                      </a:r>
                      <a:r>
                        <a:rPr lang="zh-CN" sz="1600" kern="100" dirty="0">
                          <a:latin typeface="华文中宋" pitchFamily="2" charset="-122"/>
                          <a:ea typeface="华文中宋" pitchFamily="2" charset="-122"/>
                          <a:cs typeface="Times New Roman"/>
                        </a:rPr>
                        <a:t>，区域承诺和本国法律</a:t>
                      </a: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服务贸易限制性指标</a:t>
                      </a:r>
                      <a:r>
                        <a:rPr lang="en-US" sz="1600" kern="100" dirty="0">
                          <a:latin typeface="华文中宋" pitchFamily="2" charset="-122"/>
                          <a:ea typeface="华文中宋" pitchFamily="2" charset="-122"/>
                          <a:cs typeface="Times New Roman"/>
                        </a:rPr>
                        <a:t>(WB, OECD)</a:t>
                      </a:r>
                      <a:endParaRPr lang="zh-CN" sz="1600" kern="100" dirty="0">
                        <a:latin typeface="华文中宋" pitchFamily="2" charset="-122"/>
                        <a:ea typeface="华文中宋"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392">
                <a:tc>
                  <a:txBody>
                    <a:bodyPr/>
                    <a:lstStyle/>
                    <a:p>
                      <a:pPr algn="l">
                        <a:spcAft>
                          <a:spcPts val="0"/>
                        </a:spcAft>
                      </a:pPr>
                      <a:r>
                        <a:rPr lang="zh-CN" sz="1600" b="1" kern="100" dirty="0">
                          <a:solidFill>
                            <a:srgbClr val="0070C0"/>
                          </a:solidFill>
                          <a:latin typeface="华文中宋" pitchFamily="2" charset="-122"/>
                          <a:ea typeface="华文中宋" pitchFamily="2" charset="-122"/>
                          <a:cs typeface="Times New Roman"/>
                        </a:rPr>
                        <a:t>消除外国投资壁垒和增加对外国资产的保护</a:t>
                      </a:r>
                      <a:endParaRPr lang="zh-CN" sz="1600" kern="100" dirty="0">
                        <a:solidFill>
                          <a:srgbClr val="0070C0"/>
                        </a:solidFill>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加强投资者的保护，包括挑战国内法规和决定的权利</a:t>
                      </a: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为外国投资者提供可选择的争端解决机制（如承认国际仲裁，增强国内的仲裁能力）</a:t>
                      </a: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调整国内关于国有化、征用、外资所有权、稳定条款等相关法律法规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仲裁裁决</a:t>
                      </a:r>
                      <a:r>
                        <a:rPr lang="en-US" sz="1600" kern="100" dirty="0">
                          <a:latin typeface="华文中宋" pitchFamily="2" charset="-122"/>
                          <a:ea typeface="华文中宋" pitchFamily="2" charset="-122"/>
                          <a:cs typeface="Times New Roman"/>
                        </a:rPr>
                        <a:t>(ICSID</a:t>
                      </a:r>
                      <a:r>
                        <a:rPr lang="zh-CN" sz="1600" kern="100" dirty="0">
                          <a:latin typeface="华文中宋" pitchFamily="2" charset="-122"/>
                          <a:ea typeface="华文中宋" pitchFamily="2" charset="-122"/>
                          <a:cs typeface="Times New Roman"/>
                        </a:rPr>
                        <a:t>以及其他仲裁机构统计数据</a:t>
                      </a:r>
                      <a:r>
                        <a:rPr lang="en-US" sz="1600" kern="100" dirty="0">
                          <a:latin typeface="华文中宋" pitchFamily="2" charset="-122"/>
                          <a:ea typeface="华文中宋" pitchFamily="2" charset="-122"/>
                          <a:cs typeface="Times New Roman"/>
                        </a:rPr>
                        <a:t>)</a:t>
                      </a:r>
                      <a:endParaRPr lang="zh-CN" sz="16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投资者保护</a:t>
                      </a:r>
                      <a:r>
                        <a:rPr lang="en-US" sz="1600" kern="100" dirty="0">
                          <a:latin typeface="华文中宋" pitchFamily="2" charset="-122"/>
                          <a:ea typeface="华文中宋" pitchFamily="2" charset="-122"/>
                          <a:cs typeface="Times New Roman"/>
                        </a:rPr>
                        <a:t>(ADI)</a:t>
                      </a:r>
                      <a:endParaRPr lang="zh-CN" sz="1600" kern="100" dirty="0">
                        <a:latin typeface="华文中宋" pitchFamily="2" charset="-122"/>
                        <a:ea typeface="华文中宋"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5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4A42B42-534A-4F82-ABAC-6B251107A91F}" type="slidenum">
              <a:rPr lang="en-US" altLang="zh-CN">
                <a:solidFill>
                  <a:srgbClr val="898989"/>
                </a:solidFill>
                <a:latin typeface="Calibri" panose="020F0502020204030204" pitchFamily="34" charset="0"/>
              </a:rPr>
              <a:pPr/>
              <a:t>12</a:t>
            </a:fld>
            <a:endParaRPr lang="zh-CN" altLang="zh-CN">
              <a:solidFill>
                <a:srgbClr val="898989"/>
              </a:solidFill>
              <a:latin typeface="Calibri" panose="020F0502020204030204" pitchFamily="34" charset="0"/>
            </a:endParaRPr>
          </a:p>
        </p:txBody>
      </p:sp>
      <p:sp>
        <p:nvSpPr>
          <p:cNvPr id="39953" name="标题 1"/>
          <p:cNvSpPr>
            <a:spLocks noGrp="1"/>
          </p:cNvSpPr>
          <p:nvPr>
            <p:ph type="title"/>
          </p:nvPr>
        </p:nvSpPr>
        <p:spPr/>
        <p:txBody>
          <a:bodyPr/>
          <a:lstStyle/>
          <a:p>
            <a:pPr algn="l"/>
            <a:r>
              <a:rPr lang="zh-CN" altLang="en-US" sz="2800" dirty="0" smtClean="0">
                <a:solidFill>
                  <a:srgbClr val="FF0000"/>
                </a:solidFill>
                <a:latin typeface="华文中宋" panose="02010600040101010101" pitchFamily="2" charset="-122"/>
                <a:ea typeface="华文中宋" panose="02010600040101010101" pitchFamily="2" charset="-122"/>
              </a:rPr>
              <a:t>分</a:t>
            </a:r>
            <a:r>
              <a:rPr lang="zh-CN" altLang="en-US" sz="2800" dirty="0">
                <a:solidFill>
                  <a:srgbClr val="FF0000"/>
                </a:solidFill>
                <a:latin typeface="华文中宋" panose="02010600040101010101" pitchFamily="2" charset="-122"/>
                <a:ea typeface="华文中宋" panose="02010600040101010101" pitchFamily="2" charset="-122"/>
              </a:rPr>
              <a:t>项指标及数据</a:t>
            </a:r>
            <a:r>
              <a:rPr lang="zh-CN" altLang="en-US" sz="2800" dirty="0" smtClean="0">
                <a:solidFill>
                  <a:srgbClr val="FF0000"/>
                </a:solidFill>
                <a:latin typeface="华文中宋" panose="02010600040101010101" pitchFamily="2" charset="-122"/>
                <a:ea typeface="华文中宋" panose="02010600040101010101" pitchFamily="2" charset="-122"/>
              </a:rPr>
              <a:t>（</a:t>
            </a:r>
            <a:r>
              <a:rPr lang="en-US" altLang="zh-CN" sz="2800" dirty="0" smtClean="0">
                <a:solidFill>
                  <a:srgbClr val="FF0000"/>
                </a:solidFill>
                <a:latin typeface="华文中宋" panose="02010600040101010101" pitchFamily="2" charset="-122"/>
                <a:ea typeface="华文中宋" panose="02010600040101010101" pitchFamily="2" charset="-122"/>
              </a:rPr>
              <a:t>3</a:t>
            </a:r>
            <a:r>
              <a:rPr lang="zh-CN" altLang="en-US" sz="2800" dirty="0" smtClean="0">
                <a:solidFill>
                  <a:srgbClr val="FF0000"/>
                </a:solidFill>
                <a:latin typeface="华文中宋" panose="02010600040101010101" pitchFamily="2" charset="-122"/>
                <a:ea typeface="华文中宋" panose="02010600040101010101" pitchFamily="2" charset="-122"/>
              </a:rPr>
              <a:t>）</a:t>
            </a:r>
            <a:endParaRPr lang="zh-CN" altLang="en-US" sz="3600" dirty="0" smtClean="0">
              <a:solidFill>
                <a:srgbClr val="FF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94855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nvPr>
        </p:nvGraphicFramePr>
        <p:xfrm>
          <a:off x="714375" y="1785938"/>
          <a:ext cx="7786688" cy="2505075"/>
        </p:xfrm>
        <a:graphic>
          <a:graphicData uri="http://schemas.openxmlformats.org/drawingml/2006/table">
            <a:tbl>
              <a:tblPr/>
              <a:tblGrid>
                <a:gridCol w="3729631"/>
                <a:gridCol w="4057057"/>
              </a:tblGrid>
              <a:tr h="243900">
                <a:tc>
                  <a:txBody>
                    <a:bodyPr/>
                    <a:lstStyle/>
                    <a:p>
                      <a:pPr algn="ctr">
                        <a:spcAft>
                          <a:spcPts val="0"/>
                        </a:spcAft>
                      </a:pPr>
                      <a:r>
                        <a:rPr lang="zh-CN" sz="1600" b="1" kern="100" dirty="0">
                          <a:latin typeface="华文中宋" pitchFamily="2" charset="-122"/>
                          <a:ea typeface="华文中宋" pitchFamily="2" charset="-122"/>
                          <a:cs typeface="Times New Roman"/>
                        </a:rPr>
                        <a:t>政策目标</a:t>
                      </a:r>
                      <a:endParaRPr lang="zh-CN" sz="1600" kern="100" dirty="0">
                        <a:latin typeface="华文中宋" pitchFamily="2" charset="-122"/>
                        <a:ea typeface="华文中宋"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latin typeface="华文中宋" pitchFamily="2" charset="-122"/>
                          <a:ea typeface="华文中宋" pitchFamily="2" charset="-122"/>
                          <a:cs typeface="Times New Roman"/>
                        </a:rPr>
                        <a:t>绩效指标</a:t>
                      </a:r>
                      <a:endParaRPr lang="zh-CN" sz="1600" kern="100" dirty="0">
                        <a:latin typeface="华文中宋" pitchFamily="2" charset="-122"/>
                        <a:ea typeface="华文中宋"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175">
                <a:tc>
                  <a:txBody>
                    <a:bodyPr/>
                    <a:lstStyle/>
                    <a:p>
                      <a:pPr algn="l">
                        <a:spcAft>
                          <a:spcPts val="0"/>
                        </a:spcAft>
                      </a:pPr>
                      <a:r>
                        <a:rPr lang="zh-CN" sz="1600" b="1" kern="100" dirty="0">
                          <a:solidFill>
                            <a:srgbClr val="0070C0"/>
                          </a:solidFill>
                          <a:latin typeface="华文中宋" pitchFamily="2" charset="-122"/>
                          <a:ea typeface="华文中宋" pitchFamily="2" charset="-122"/>
                          <a:cs typeface="Times New Roman"/>
                        </a:rPr>
                        <a:t>技术标准与</a:t>
                      </a:r>
                      <a:r>
                        <a:rPr lang="en-US" sz="1600" b="1" kern="100" dirty="0">
                          <a:solidFill>
                            <a:srgbClr val="0070C0"/>
                          </a:solidFill>
                          <a:latin typeface="华文中宋" pitchFamily="2" charset="-122"/>
                          <a:ea typeface="华文中宋" pitchFamily="2" charset="-122"/>
                          <a:cs typeface="Times New Roman"/>
                        </a:rPr>
                        <a:t>SPS</a:t>
                      </a:r>
                      <a:r>
                        <a:rPr lang="zh-CN" sz="1600" b="1" kern="100" dirty="0" smtClean="0">
                          <a:solidFill>
                            <a:srgbClr val="0070C0"/>
                          </a:solidFill>
                          <a:latin typeface="华文中宋" pitchFamily="2" charset="-122"/>
                          <a:ea typeface="华文中宋" pitchFamily="2" charset="-122"/>
                          <a:cs typeface="Times New Roman"/>
                        </a:rPr>
                        <a:t>标准</a:t>
                      </a:r>
                      <a:endParaRPr lang="en-US" altLang="zh-CN" sz="1600" b="1" kern="100" dirty="0" smtClean="0">
                        <a:solidFill>
                          <a:srgbClr val="0070C0"/>
                        </a:solidFill>
                        <a:latin typeface="华文中宋" pitchFamily="2" charset="-122"/>
                        <a:ea typeface="华文中宋" pitchFamily="2" charset="-122"/>
                        <a:cs typeface="Times New Roman"/>
                      </a:endParaRPr>
                    </a:p>
                    <a:p>
                      <a:pPr algn="l">
                        <a:spcAft>
                          <a:spcPts val="0"/>
                        </a:spcAft>
                      </a:pPr>
                      <a:endParaRPr lang="zh-CN" sz="1600" kern="100" dirty="0">
                        <a:solidFill>
                          <a:srgbClr val="0070C0"/>
                        </a:solidFill>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国家认证认可能力的构建（实验室，人员，资源等）</a:t>
                      </a: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借鉴或改革本国的规范或标准以符合最佳国际惯例</a:t>
                      </a: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提升标准，包括自愿标准与相关培训</a:t>
                      </a: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支持私人部门遵守标准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自愿标准与</a:t>
                      </a:r>
                      <a:r>
                        <a:rPr lang="en-US" sz="1600" kern="100" dirty="0">
                          <a:latin typeface="华文中宋" pitchFamily="2" charset="-122"/>
                          <a:ea typeface="华文中宋" pitchFamily="2" charset="-122"/>
                          <a:cs typeface="Times New Roman"/>
                        </a:rPr>
                        <a:t>ISO</a:t>
                      </a:r>
                      <a:r>
                        <a:rPr lang="zh-CN" sz="1600" kern="100" dirty="0">
                          <a:latin typeface="华文中宋" pitchFamily="2" charset="-122"/>
                          <a:ea typeface="华文中宋" pitchFamily="2" charset="-122"/>
                          <a:cs typeface="Times New Roman"/>
                        </a:rPr>
                        <a:t>认证所有权的扩散</a:t>
                      </a:r>
                      <a:r>
                        <a:rPr lang="en-US" sz="1600" kern="100" dirty="0">
                          <a:latin typeface="华文中宋" pitchFamily="2" charset="-122"/>
                          <a:ea typeface="华文中宋" pitchFamily="2" charset="-122"/>
                          <a:cs typeface="Times New Roman"/>
                        </a:rPr>
                        <a:t>(WDI, </a:t>
                      </a:r>
                      <a:r>
                        <a:rPr lang="zh-CN" sz="1600" kern="100" dirty="0">
                          <a:latin typeface="华文中宋" pitchFamily="2" charset="-122"/>
                          <a:ea typeface="华文中宋" pitchFamily="2" charset="-122"/>
                          <a:cs typeface="Times New Roman"/>
                        </a:rPr>
                        <a:t>国家统计数据</a:t>
                      </a:r>
                      <a:r>
                        <a:rPr lang="en-US" sz="1600" kern="100" dirty="0">
                          <a:latin typeface="华文中宋" pitchFamily="2" charset="-122"/>
                          <a:ea typeface="华文中宋" pitchFamily="2" charset="-122"/>
                          <a:cs typeface="Times New Roman"/>
                        </a:rPr>
                        <a:t>)</a:t>
                      </a:r>
                      <a:endParaRPr lang="zh-CN" sz="16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采用国际标准</a:t>
                      </a:r>
                    </a:p>
                    <a:p>
                      <a:pPr marL="342900" lvl="0" indent="-342900" algn="just">
                        <a:spcAft>
                          <a:spcPts val="0"/>
                        </a:spcAft>
                        <a:buFont typeface="Wingdings"/>
                        <a:buChar char=""/>
                      </a:pPr>
                      <a:r>
                        <a:rPr lang="zh-CN" sz="1600" kern="100" dirty="0">
                          <a:latin typeface="华文中宋" pitchFamily="2" charset="-122"/>
                          <a:ea typeface="华文中宋" pitchFamily="2" charset="-122"/>
                          <a:cs typeface="Times New Roman"/>
                        </a:rPr>
                        <a:t>国内认证</a:t>
                      </a:r>
                      <a:r>
                        <a:rPr lang="en-US" sz="1600" kern="100" dirty="0">
                          <a:latin typeface="华文中宋" pitchFamily="2" charset="-122"/>
                          <a:ea typeface="华文中宋" pitchFamily="2" charset="-122"/>
                          <a:cs typeface="Times New Roman"/>
                        </a:rPr>
                        <a:t>/</a:t>
                      </a:r>
                      <a:r>
                        <a:rPr lang="zh-CN" sz="1600" kern="100" dirty="0">
                          <a:latin typeface="华文中宋" pitchFamily="2" charset="-122"/>
                          <a:ea typeface="华文中宋" pitchFamily="2" charset="-122"/>
                          <a:cs typeface="Times New Roman"/>
                        </a:rPr>
                        <a:t>证书机构的国际认证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3"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D81656A-8126-45CD-A335-BAB51C365426}" type="slidenum">
              <a:rPr lang="en-US" altLang="zh-CN">
                <a:solidFill>
                  <a:srgbClr val="898989"/>
                </a:solidFill>
                <a:latin typeface="Calibri" panose="020F0502020204030204" pitchFamily="34" charset="0"/>
              </a:rPr>
              <a:pPr/>
              <a:t>13</a:t>
            </a:fld>
            <a:endParaRPr lang="zh-CN" altLang="zh-CN">
              <a:solidFill>
                <a:srgbClr val="898989"/>
              </a:solidFill>
              <a:latin typeface="Calibri" panose="020F0502020204030204" pitchFamily="34" charset="0"/>
            </a:endParaRPr>
          </a:p>
        </p:txBody>
      </p:sp>
      <p:sp>
        <p:nvSpPr>
          <p:cNvPr id="40974" name="标题 1"/>
          <p:cNvSpPr>
            <a:spLocks noGrp="1"/>
          </p:cNvSpPr>
          <p:nvPr>
            <p:ph type="title"/>
          </p:nvPr>
        </p:nvSpPr>
        <p:spPr/>
        <p:txBody>
          <a:bodyPr/>
          <a:lstStyle/>
          <a:p>
            <a:pPr algn="l"/>
            <a:r>
              <a:rPr lang="zh-CN" altLang="en-US" sz="2800" dirty="0" smtClean="0">
                <a:solidFill>
                  <a:srgbClr val="FF0000"/>
                </a:solidFill>
                <a:latin typeface="华文中宋" panose="02010600040101010101" pitchFamily="2" charset="-122"/>
                <a:ea typeface="华文中宋" panose="02010600040101010101" pitchFamily="2" charset="-122"/>
              </a:rPr>
              <a:t>分</a:t>
            </a:r>
            <a:r>
              <a:rPr lang="zh-CN" altLang="en-US" sz="2800" dirty="0">
                <a:solidFill>
                  <a:srgbClr val="FF0000"/>
                </a:solidFill>
                <a:latin typeface="华文中宋" panose="02010600040101010101" pitchFamily="2" charset="-122"/>
                <a:ea typeface="华文中宋" panose="02010600040101010101" pitchFamily="2" charset="-122"/>
              </a:rPr>
              <a:t>项指标及数据</a:t>
            </a:r>
            <a:r>
              <a:rPr lang="zh-CN" altLang="en-US" sz="2800" dirty="0" smtClean="0">
                <a:solidFill>
                  <a:srgbClr val="FF0000"/>
                </a:solidFill>
                <a:latin typeface="华文中宋" panose="02010600040101010101" pitchFamily="2" charset="-122"/>
                <a:ea typeface="华文中宋" panose="02010600040101010101" pitchFamily="2" charset="-122"/>
              </a:rPr>
              <a:t>（</a:t>
            </a:r>
            <a:r>
              <a:rPr lang="en-US" altLang="zh-CN" sz="2800" dirty="0" smtClean="0">
                <a:solidFill>
                  <a:srgbClr val="FF0000"/>
                </a:solidFill>
                <a:latin typeface="华文中宋" panose="02010600040101010101" pitchFamily="2" charset="-122"/>
                <a:ea typeface="华文中宋" panose="02010600040101010101" pitchFamily="2" charset="-122"/>
              </a:rPr>
              <a:t>4</a:t>
            </a:r>
            <a:r>
              <a:rPr lang="zh-CN" altLang="en-US" sz="2800" dirty="0" smtClean="0">
                <a:solidFill>
                  <a:srgbClr val="FF0000"/>
                </a:solidFill>
                <a:latin typeface="华文中宋" panose="02010600040101010101" pitchFamily="2" charset="-122"/>
                <a:ea typeface="华文中宋" panose="02010600040101010101" pitchFamily="2" charset="-122"/>
              </a:rPr>
              <a:t>）</a:t>
            </a:r>
            <a:endParaRPr lang="zh-CN" altLang="en-US" sz="3600" dirty="0" smtClean="0">
              <a:solidFill>
                <a:srgbClr val="FF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006312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nvPr>
        </p:nvGraphicFramePr>
        <p:xfrm>
          <a:off x="428625" y="1000125"/>
          <a:ext cx="8286750" cy="5429250"/>
        </p:xfrm>
        <a:graphic>
          <a:graphicData uri="http://schemas.openxmlformats.org/drawingml/2006/table">
            <a:tbl>
              <a:tblPr/>
              <a:tblGrid>
                <a:gridCol w="4251463"/>
                <a:gridCol w="4035287"/>
              </a:tblGrid>
              <a:tr h="188946">
                <a:tc>
                  <a:txBody>
                    <a:bodyPr/>
                    <a:lstStyle/>
                    <a:p>
                      <a:pPr algn="ctr">
                        <a:spcAft>
                          <a:spcPts val="0"/>
                        </a:spcAft>
                      </a:pPr>
                      <a:r>
                        <a:rPr lang="zh-CN" sz="1200" b="1" kern="100" dirty="0">
                          <a:latin typeface="华文中宋" pitchFamily="2" charset="-122"/>
                          <a:ea typeface="华文中宋" pitchFamily="2" charset="-122"/>
                          <a:cs typeface="Times New Roman"/>
                        </a:rPr>
                        <a:t>政策目标</a:t>
                      </a:r>
                      <a:endParaRPr lang="zh-CN" sz="1200" kern="100" dirty="0">
                        <a:latin typeface="华文中宋" pitchFamily="2" charset="-122"/>
                        <a:ea typeface="华文中宋" pitchFamily="2" charset="-122"/>
                        <a:cs typeface="Times New Roman"/>
                      </a:endParaRPr>
                    </a:p>
                  </a:txBody>
                  <a:tcPr marL="52792" marR="5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a:latin typeface="华文中宋" pitchFamily="2" charset="-122"/>
                          <a:ea typeface="华文中宋" pitchFamily="2" charset="-122"/>
                          <a:cs typeface="Times New Roman"/>
                        </a:rPr>
                        <a:t>绩效指标</a:t>
                      </a:r>
                      <a:endParaRPr lang="zh-CN" sz="1200" kern="100">
                        <a:latin typeface="华文中宋" pitchFamily="2" charset="-122"/>
                        <a:ea typeface="华文中宋" pitchFamily="2" charset="-122"/>
                        <a:cs typeface="Times New Roman"/>
                      </a:endParaRPr>
                    </a:p>
                  </a:txBody>
                  <a:tcPr marL="52792" marR="5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4730">
                <a:tc>
                  <a:txBody>
                    <a:bodyPr/>
                    <a:lstStyle/>
                    <a:p>
                      <a:pPr algn="l">
                        <a:spcAft>
                          <a:spcPts val="0"/>
                        </a:spcAft>
                      </a:pPr>
                      <a:r>
                        <a:rPr lang="zh-CN" sz="1200" b="1" kern="100" dirty="0">
                          <a:solidFill>
                            <a:srgbClr val="0070C0"/>
                          </a:solidFill>
                          <a:latin typeface="华文中宋" pitchFamily="2" charset="-122"/>
                          <a:ea typeface="华文中宋" pitchFamily="2" charset="-122"/>
                          <a:cs typeface="Times New Roman"/>
                        </a:rPr>
                        <a:t>知识产权保护</a:t>
                      </a:r>
                      <a:endParaRPr lang="zh-CN" sz="1200" kern="100" dirty="0">
                        <a:solidFill>
                          <a:srgbClr val="0070C0"/>
                        </a:solidFill>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完善包含专利权，著作权，地理标志等在内的知识产权规则和管理体制，以遵守贸易协定</a:t>
                      </a: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完善执行机制与实践</a:t>
                      </a: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增强知识产权及相关培训或技术支持</a:t>
                      </a:r>
                    </a:p>
                  </a:txBody>
                  <a:tcPr marL="52792" marR="5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各国经商容易度列表</a:t>
                      </a:r>
                      <a:r>
                        <a:rPr lang="en-US" sz="1200" kern="100" dirty="0">
                          <a:latin typeface="华文中宋" pitchFamily="2" charset="-122"/>
                          <a:ea typeface="华文中宋" pitchFamily="2" charset="-122"/>
                          <a:cs typeface="Times New Roman"/>
                        </a:rPr>
                        <a:t>(IFC, WTI 3.1, WDI)</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全球治理指标—腐败，法规，政府效率，法规质量，政治稳定</a:t>
                      </a:r>
                      <a:r>
                        <a:rPr lang="en-US" sz="1200" kern="100" dirty="0">
                          <a:latin typeface="华文中宋" pitchFamily="2" charset="-122"/>
                          <a:ea typeface="华文中宋" pitchFamily="2" charset="-122"/>
                          <a:cs typeface="Times New Roman"/>
                        </a:rPr>
                        <a:t>(WTI 3.2)</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贸易促进和全球竞争力指标</a:t>
                      </a:r>
                    </a:p>
                    <a:p>
                      <a:pPr marL="333375" indent="266700" algn="just">
                        <a:spcAft>
                          <a:spcPts val="0"/>
                        </a:spcAft>
                      </a:pPr>
                      <a:r>
                        <a:rPr lang="en-US" sz="1200" kern="100" dirty="0">
                          <a:latin typeface="华文中宋" pitchFamily="2" charset="-122"/>
                          <a:ea typeface="华文中宋" pitchFamily="2" charset="-122"/>
                          <a:cs typeface="Times New Roman"/>
                        </a:rPr>
                        <a:t>—</a:t>
                      </a:r>
                      <a:r>
                        <a:rPr lang="zh-CN" sz="1200" kern="100" dirty="0">
                          <a:latin typeface="华文中宋" pitchFamily="2" charset="-122"/>
                          <a:ea typeface="华文中宋" pitchFamily="2" charset="-122"/>
                          <a:cs typeface="Times New Roman"/>
                        </a:rPr>
                        <a:t>监管环境</a:t>
                      </a:r>
                      <a:r>
                        <a:rPr lang="en-US" sz="1200" kern="100" dirty="0">
                          <a:latin typeface="华文中宋" pitchFamily="2" charset="-122"/>
                          <a:ea typeface="华文中宋" pitchFamily="2" charset="-122"/>
                          <a:cs typeface="Times New Roman"/>
                        </a:rPr>
                        <a:t>(WEF ETI, 8.01-08)</a:t>
                      </a:r>
                      <a:endParaRPr lang="zh-CN" sz="1200" kern="100" dirty="0">
                        <a:latin typeface="华文中宋" pitchFamily="2" charset="-122"/>
                        <a:ea typeface="华文中宋" pitchFamily="2" charset="-122"/>
                        <a:cs typeface="Times New Roman"/>
                      </a:endParaRPr>
                    </a:p>
                    <a:p>
                      <a:pPr marL="333375" indent="266700" algn="just">
                        <a:spcAft>
                          <a:spcPts val="0"/>
                        </a:spcAft>
                      </a:pPr>
                      <a:r>
                        <a:rPr lang="en-US" sz="1200" kern="100" dirty="0">
                          <a:latin typeface="华文中宋" pitchFamily="2" charset="-122"/>
                          <a:ea typeface="华文中宋" pitchFamily="2" charset="-122"/>
                          <a:cs typeface="Times New Roman"/>
                        </a:rPr>
                        <a:t>—</a:t>
                      </a:r>
                      <a:r>
                        <a:rPr lang="zh-CN" sz="1200" kern="100" dirty="0">
                          <a:latin typeface="华文中宋" pitchFamily="2" charset="-122"/>
                          <a:ea typeface="华文中宋" pitchFamily="2" charset="-122"/>
                          <a:cs typeface="Times New Roman"/>
                        </a:rPr>
                        <a:t>制度：知识产权，道德与腐败，不正当影响，政府非效率，安全性</a:t>
                      </a:r>
                      <a:r>
                        <a:rPr lang="en-US" sz="1200" kern="100" dirty="0">
                          <a:latin typeface="华文中宋" pitchFamily="2" charset="-122"/>
                          <a:ea typeface="华文中宋" pitchFamily="2" charset="-122"/>
                          <a:cs typeface="Times New Roman"/>
                        </a:rPr>
                        <a:t>(WEF GCI1.01-1.16)</a:t>
                      </a:r>
                      <a:endParaRPr lang="zh-CN" sz="1200" kern="100" dirty="0">
                        <a:latin typeface="华文中宋" pitchFamily="2" charset="-122"/>
                        <a:ea typeface="华文中宋" pitchFamily="2" charset="-122"/>
                        <a:cs typeface="Times New Roman"/>
                      </a:endParaRPr>
                    </a:p>
                    <a:p>
                      <a:pPr marL="333375" indent="266700" algn="just">
                        <a:spcAft>
                          <a:spcPts val="0"/>
                        </a:spcAft>
                      </a:pPr>
                      <a:r>
                        <a:rPr lang="en-US" sz="1200" kern="0" dirty="0">
                          <a:latin typeface="华文中宋" pitchFamily="2" charset="-122"/>
                          <a:ea typeface="华文中宋" pitchFamily="2" charset="-122"/>
                          <a:cs typeface="Times New Roman"/>
                        </a:rPr>
                        <a:t>—</a:t>
                      </a:r>
                      <a:r>
                        <a:rPr lang="zh-CN" sz="1200" kern="0" dirty="0">
                          <a:latin typeface="华文中宋" pitchFamily="2" charset="-122"/>
                          <a:ea typeface="华文中宋" pitchFamily="2" charset="-122"/>
                          <a:cs typeface="Times New Roman"/>
                        </a:rPr>
                        <a:t>劳动市场效率</a:t>
                      </a:r>
                      <a:r>
                        <a:rPr lang="en-US" sz="1200" kern="0" dirty="0">
                          <a:latin typeface="华文中宋" pitchFamily="2" charset="-122"/>
                          <a:ea typeface="华文中宋" pitchFamily="2" charset="-122"/>
                          <a:cs typeface="Times New Roman"/>
                        </a:rPr>
                        <a:t>(WEF GCI7.01-7.09)</a:t>
                      </a:r>
                      <a:endParaRPr lang="zh-CN" sz="1200" kern="100" dirty="0">
                        <a:latin typeface="华文中宋" pitchFamily="2" charset="-122"/>
                        <a:ea typeface="华文中宋" pitchFamily="2" charset="-122"/>
                        <a:cs typeface="Times New Roman"/>
                      </a:endParaRPr>
                    </a:p>
                    <a:p>
                      <a:pPr marL="333375" indent="266700" algn="just">
                        <a:spcAft>
                          <a:spcPts val="0"/>
                        </a:spcAft>
                      </a:pPr>
                      <a:r>
                        <a:rPr lang="en-US" sz="1200" kern="0" dirty="0">
                          <a:latin typeface="华文中宋" pitchFamily="2" charset="-122"/>
                          <a:ea typeface="华文中宋" pitchFamily="2" charset="-122"/>
                          <a:cs typeface="Times New Roman"/>
                        </a:rPr>
                        <a:t>—</a:t>
                      </a:r>
                      <a:r>
                        <a:rPr lang="zh-CN" sz="1200" kern="0" dirty="0">
                          <a:latin typeface="华文中宋" pitchFamily="2" charset="-122"/>
                          <a:ea typeface="华文中宋" pitchFamily="2" charset="-122"/>
                          <a:cs typeface="Times New Roman"/>
                        </a:rPr>
                        <a:t>产品市场效率</a:t>
                      </a:r>
                      <a:r>
                        <a:rPr lang="en-US" sz="1200" kern="0" dirty="0">
                          <a:latin typeface="华文中宋" pitchFamily="2" charset="-122"/>
                          <a:ea typeface="华文中宋" pitchFamily="2" charset="-122"/>
                          <a:cs typeface="Times New Roman"/>
                        </a:rPr>
                        <a:t>(WEF GCI 6.01-6.16)</a:t>
                      </a:r>
                      <a:endParaRPr lang="zh-CN" sz="1200" kern="100" dirty="0">
                        <a:latin typeface="华文中宋" pitchFamily="2" charset="-122"/>
                        <a:ea typeface="华文中宋" pitchFamily="2" charset="-122"/>
                        <a:cs typeface="Times New Roman"/>
                      </a:endParaRPr>
                    </a:p>
                    <a:p>
                      <a:pPr marL="333375" indent="266700" algn="just">
                        <a:spcAft>
                          <a:spcPts val="0"/>
                        </a:spcAft>
                      </a:pPr>
                      <a:r>
                        <a:rPr lang="en-US" sz="1200" kern="0" dirty="0">
                          <a:latin typeface="华文中宋" pitchFamily="2" charset="-122"/>
                          <a:ea typeface="华文中宋" pitchFamily="2" charset="-122"/>
                          <a:cs typeface="Times New Roman"/>
                        </a:rPr>
                        <a:t>—</a:t>
                      </a:r>
                      <a:r>
                        <a:rPr lang="zh-CN" sz="1200" kern="0" dirty="0">
                          <a:latin typeface="华文中宋" pitchFamily="2" charset="-122"/>
                          <a:ea typeface="华文中宋" pitchFamily="2" charset="-122"/>
                          <a:cs typeface="Times New Roman"/>
                        </a:rPr>
                        <a:t>商业成熟度：产业聚落发展指标</a:t>
                      </a:r>
                      <a:r>
                        <a:rPr lang="en-US" sz="1200" kern="0" dirty="0">
                          <a:latin typeface="华文中宋" pitchFamily="2" charset="-122"/>
                          <a:ea typeface="华文中宋" pitchFamily="2" charset="-122"/>
                          <a:cs typeface="Times New Roman"/>
                        </a:rPr>
                        <a:t>(WEF GCI 11.03)</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企业所有权（国有，外国私有，本国私有）</a:t>
                      </a:r>
                      <a:r>
                        <a:rPr lang="en-US" sz="1200" kern="0" dirty="0">
                          <a:latin typeface="华文中宋" pitchFamily="2" charset="-122"/>
                          <a:ea typeface="华文中宋" pitchFamily="2" charset="-122"/>
                          <a:cs typeface="Times New Roman"/>
                        </a:rPr>
                        <a:t>(ADI)</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开办企业流程的成本</a:t>
                      </a:r>
                      <a:r>
                        <a:rPr lang="en-US" sz="1200" kern="0" dirty="0">
                          <a:latin typeface="华文中宋" pitchFamily="2" charset="-122"/>
                          <a:ea typeface="华文中宋" pitchFamily="2" charset="-122"/>
                          <a:cs typeface="Times New Roman"/>
                        </a:rPr>
                        <a:t>/</a:t>
                      </a:r>
                      <a:r>
                        <a:rPr lang="zh-CN" sz="1200" kern="0" dirty="0">
                          <a:latin typeface="华文中宋" pitchFamily="2" charset="-122"/>
                          <a:ea typeface="华文中宋" pitchFamily="2" charset="-122"/>
                          <a:cs typeface="Times New Roman"/>
                        </a:rPr>
                        <a:t>企业注册的启动程序</a:t>
                      </a:r>
                      <a:r>
                        <a:rPr lang="en-US" sz="1200" kern="0" dirty="0">
                          <a:latin typeface="华文中宋" pitchFamily="2" charset="-122"/>
                          <a:ea typeface="华文中宋" pitchFamily="2" charset="-122"/>
                          <a:cs typeface="Times New Roman"/>
                        </a:rPr>
                        <a:t>(WDI)</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与税务官会面所花的时间</a:t>
                      </a:r>
                      <a:r>
                        <a:rPr lang="en-US" sz="1200" kern="0" dirty="0">
                          <a:latin typeface="华文中宋" pitchFamily="2" charset="-122"/>
                          <a:ea typeface="华文中宋" pitchFamily="2" charset="-122"/>
                          <a:cs typeface="Times New Roman"/>
                        </a:rPr>
                        <a:t>/</a:t>
                      </a:r>
                      <a:r>
                        <a:rPr lang="zh-CN" sz="1200" kern="0" dirty="0">
                          <a:latin typeface="华文中宋" pitchFamily="2" charset="-122"/>
                          <a:ea typeface="华文中宋" pitchFamily="2" charset="-122"/>
                          <a:cs typeface="Times New Roman"/>
                        </a:rPr>
                        <a:t>所期待的送礼的数目</a:t>
                      </a:r>
                      <a:r>
                        <a:rPr lang="en-US" sz="1200" kern="0" dirty="0">
                          <a:latin typeface="华文中宋" pitchFamily="2" charset="-122"/>
                          <a:ea typeface="华文中宋" pitchFamily="2" charset="-122"/>
                          <a:cs typeface="Times New Roman"/>
                        </a:rPr>
                        <a:t>/</a:t>
                      </a:r>
                      <a:r>
                        <a:rPr lang="zh-CN" sz="1200" kern="0" dirty="0">
                          <a:latin typeface="华文中宋" pitchFamily="2" charset="-122"/>
                          <a:ea typeface="华文中宋" pitchFamily="2" charset="-122"/>
                          <a:cs typeface="Times New Roman"/>
                        </a:rPr>
                        <a:t>对公职人员的非正常支付</a:t>
                      </a:r>
                      <a:r>
                        <a:rPr lang="en-US" sz="1200" kern="0" dirty="0">
                          <a:latin typeface="华文中宋" pitchFamily="2" charset="-122"/>
                          <a:ea typeface="华文中宋" pitchFamily="2" charset="-122"/>
                          <a:cs typeface="Times New Roman"/>
                        </a:rPr>
                        <a:t>(WDI)</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企业通过银行融资投资</a:t>
                      </a:r>
                      <a:r>
                        <a:rPr lang="en-US" sz="1200" kern="0" dirty="0">
                          <a:latin typeface="华文中宋" pitchFamily="2" charset="-122"/>
                          <a:ea typeface="华文中宋" pitchFamily="2" charset="-122"/>
                          <a:cs typeface="Times New Roman"/>
                        </a:rPr>
                        <a:t>(WDI)</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履行合同所花费的时间</a:t>
                      </a:r>
                      <a:r>
                        <a:rPr lang="en-US" sz="1200" kern="0" dirty="0">
                          <a:latin typeface="华文中宋" pitchFamily="2" charset="-122"/>
                          <a:ea typeface="华文中宋" pitchFamily="2" charset="-122"/>
                          <a:cs typeface="Times New Roman"/>
                        </a:rPr>
                        <a:t>(WDI)</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取得营业执照所需时间</a:t>
                      </a:r>
                      <a:r>
                        <a:rPr lang="en-US" sz="1200" kern="0" dirty="0">
                          <a:latin typeface="华文中宋" pitchFamily="2" charset="-122"/>
                          <a:ea typeface="华文中宋" pitchFamily="2" charset="-122"/>
                          <a:cs typeface="Times New Roman"/>
                        </a:rPr>
                        <a:t>/</a:t>
                      </a:r>
                      <a:r>
                        <a:rPr lang="zh-CN" sz="1200" kern="0" dirty="0">
                          <a:latin typeface="华文中宋" pitchFamily="2" charset="-122"/>
                          <a:ea typeface="华文中宋" pitchFamily="2" charset="-122"/>
                          <a:cs typeface="Times New Roman"/>
                        </a:rPr>
                        <a:t>注册资产所需时间</a:t>
                      </a:r>
                      <a:r>
                        <a:rPr lang="en-US" sz="1200" kern="0" dirty="0">
                          <a:latin typeface="华文中宋" pitchFamily="2" charset="-122"/>
                          <a:ea typeface="华文中宋" pitchFamily="2" charset="-122"/>
                          <a:cs typeface="Times New Roman"/>
                        </a:rPr>
                        <a:t>/</a:t>
                      </a:r>
                      <a:r>
                        <a:rPr lang="zh-CN" sz="1200" kern="0" dirty="0">
                          <a:latin typeface="华文中宋" pitchFamily="2" charset="-122"/>
                          <a:ea typeface="华文中宋" pitchFamily="2" charset="-122"/>
                          <a:cs typeface="Times New Roman"/>
                        </a:rPr>
                        <a:t>创办企业所需时间</a:t>
                      </a:r>
                      <a:r>
                        <a:rPr lang="en-US" sz="1200" kern="0" dirty="0">
                          <a:latin typeface="华文中宋" pitchFamily="2" charset="-122"/>
                          <a:ea typeface="华文中宋" pitchFamily="2" charset="-122"/>
                          <a:cs typeface="Times New Roman"/>
                        </a:rPr>
                        <a:t>(WDI)</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查获伪造商品的价值</a:t>
                      </a:r>
                      <a:r>
                        <a:rPr lang="en-US" sz="1200" kern="0" dirty="0">
                          <a:latin typeface="华文中宋" pitchFamily="2" charset="-122"/>
                          <a:ea typeface="华文中宋" pitchFamily="2" charset="-122"/>
                          <a:cs typeface="Times New Roman"/>
                        </a:rPr>
                        <a:t>(national statistics)</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注册商标、注册专利的数量等</a:t>
                      </a:r>
                      <a:r>
                        <a:rPr lang="en-US" sz="1200" kern="0" dirty="0">
                          <a:latin typeface="华文中宋" pitchFamily="2" charset="-122"/>
                          <a:ea typeface="华文中宋" pitchFamily="2" charset="-122"/>
                          <a:cs typeface="Times New Roman"/>
                        </a:rPr>
                        <a:t>(WIPO, WDI)</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竞争性调查和制裁的数量</a:t>
                      </a:r>
                      <a:r>
                        <a:rPr lang="en-US" sz="1200" kern="0" dirty="0">
                          <a:latin typeface="华文中宋" pitchFamily="2" charset="-122"/>
                          <a:ea typeface="华文中宋" pitchFamily="2" charset="-122"/>
                          <a:cs typeface="Times New Roman"/>
                        </a:rPr>
                        <a:t>(national statistics)</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公共采购渗透率</a:t>
                      </a:r>
                      <a:r>
                        <a:rPr lang="en-US" sz="1200" kern="0" dirty="0">
                          <a:latin typeface="华文中宋" pitchFamily="2" charset="-122"/>
                          <a:ea typeface="华文中宋" pitchFamily="2" charset="-122"/>
                          <a:cs typeface="Times New Roman"/>
                        </a:rPr>
                        <a:t>—</a:t>
                      </a:r>
                      <a:r>
                        <a:rPr lang="zh-CN" sz="1200" kern="0" dirty="0">
                          <a:latin typeface="华文中宋" pitchFamily="2" charset="-122"/>
                          <a:ea typeface="华文中宋" pitchFamily="2" charset="-122"/>
                          <a:cs typeface="Times New Roman"/>
                        </a:rPr>
                        <a:t>公共进口</a:t>
                      </a:r>
                      <a:r>
                        <a:rPr lang="en-US" sz="1200" kern="0" dirty="0">
                          <a:latin typeface="华文中宋" pitchFamily="2" charset="-122"/>
                          <a:ea typeface="华文中宋" pitchFamily="2" charset="-122"/>
                          <a:cs typeface="Times New Roman"/>
                        </a:rPr>
                        <a:t>/</a:t>
                      </a:r>
                      <a:r>
                        <a:rPr lang="zh-CN" sz="1200" kern="0" dirty="0">
                          <a:latin typeface="华文中宋" pitchFamily="2" charset="-122"/>
                          <a:ea typeface="华文中宋" pitchFamily="2" charset="-122"/>
                          <a:cs typeface="Times New Roman"/>
                        </a:rPr>
                        <a:t>公共需求百分比</a:t>
                      </a:r>
                      <a:r>
                        <a:rPr lang="en-US" sz="1200" kern="0" dirty="0">
                          <a:latin typeface="华文中宋" pitchFamily="2" charset="-122"/>
                          <a:ea typeface="华文中宋" pitchFamily="2" charset="-122"/>
                          <a:cs typeface="Times New Roman"/>
                        </a:rPr>
                        <a:t>(national statistics)</a:t>
                      </a:r>
                      <a:endParaRPr lang="zh-CN" sz="1200" kern="100" dirty="0">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0" dirty="0">
                          <a:latin typeface="华文中宋" pitchFamily="2" charset="-122"/>
                          <a:ea typeface="华文中宋" pitchFamily="2" charset="-122"/>
                          <a:cs typeface="Times New Roman"/>
                        </a:rPr>
                        <a:t>安保费用</a:t>
                      </a:r>
                      <a:r>
                        <a:rPr lang="en-US" sz="1200" kern="0" dirty="0">
                          <a:latin typeface="华文中宋" pitchFamily="2" charset="-122"/>
                          <a:ea typeface="华文中宋" pitchFamily="2" charset="-122"/>
                          <a:cs typeface="Times New Roman"/>
                        </a:rPr>
                        <a:t>(ADI)</a:t>
                      </a:r>
                      <a:endParaRPr lang="zh-CN" sz="1200" kern="100" dirty="0">
                        <a:latin typeface="华文中宋" pitchFamily="2" charset="-122"/>
                        <a:ea typeface="华文中宋" pitchFamily="2" charset="-122"/>
                        <a:cs typeface="Times New Roman"/>
                      </a:endParaRPr>
                    </a:p>
                  </a:txBody>
                  <a:tcPr marL="52792" marR="5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5849">
                <a:tc>
                  <a:txBody>
                    <a:bodyPr/>
                    <a:lstStyle/>
                    <a:p>
                      <a:pPr algn="l">
                        <a:spcAft>
                          <a:spcPts val="0"/>
                        </a:spcAft>
                      </a:pPr>
                      <a:r>
                        <a:rPr lang="zh-CN" sz="1200" b="1" kern="100" dirty="0">
                          <a:solidFill>
                            <a:srgbClr val="0070C0"/>
                          </a:solidFill>
                          <a:latin typeface="华文中宋" pitchFamily="2" charset="-122"/>
                          <a:ea typeface="华文中宋" pitchFamily="2" charset="-122"/>
                          <a:cs typeface="Times New Roman"/>
                        </a:rPr>
                        <a:t>竞争政策，包括私有化和特许权</a:t>
                      </a:r>
                      <a:endParaRPr lang="zh-CN" sz="1200" kern="100" dirty="0">
                        <a:solidFill>
                          <a:srgbClr val="0070C0"/>
                        </a:solidFill>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私有化、特许权和其他形式的部门开放竞争</a:t>
                      </a: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制定和实施竞争框架，包括竞争法，竞争性机构（如独立性、资金来源等），竞争法的实施（如调查、制裁等）以及相关的培训与技术支持</a:t>
                      </a:r>
                    </a:p>
                  </a:txBody>
                  <a:tcPr marL="52792" marR="5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566838">
                <a:tc>
                  <a:txBody>
                    <a:bodyPr/>
                    <a:lstStyle/>
                    <a:p>
                      <a:pPr algn="just">
                        <a:spcAft>
                          <a:spcPts val="0"/>
                        </a:spcAft>
                      </a:pPr>
                      <a:r>
                        <a:rPr lang="zh-CN" sz="1200" b="1" kern="100" dirty="0">
                          <a:solidFill>
                            <a:srgbClr val="0070C0"/>
                          </a:solidFill>
                          <a:latin typeface="华文中宋" pitchFamily="2" charset="-122"/>
                          <a:ea typeface="华文中宋" pitchFamily="2" charset="-122"/>
                          <a:cs typeface="Times New Roman"/>
                        </a:rPr>
                        <a:t>政府采购</a:t>
                      </a:r>
                      <a:endParaRPr lang="zh-CN" sz="1200" kern="100" dirty="0">
                        <a:solidFill>
                          <a:srgbClr val="0070C0"/>
                        </a:solidFill>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调整关于公共采购的法律，包括透明度原则，选择标准，国家偏好等</a:t>
                      </a:r>
                    </a:p>
                  </a:txBody>
                  <a:tcPr marL="52792" marR="5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755785">
                <a:tc>
                  <a:txBody>
                    <a:bodyPr/>
                    <a:lstStyle/>
                    <a:p>
                      <a:pPr algn="just">
                        <a:spcAft>
                          <a:spcPts val="0"/>
                        </a:spcAft>
                      </a:pPr>
                      <a:r>
                        <a:rPr lang="zh-CN" sz="1200" b="1" kern="100" dirty="0">
                          <a:solidFill>
                            <a:srgbClr val="0070C0"/>
                          </a:solidFill>
                          <a:latin typeface="华文中宋" pitchFamily="2" charset="-122"/>
                          <a:ea typeface="华文中宋" pitchFamily="2" charset="-122"/>
                          <a:cs typeface="Times New Roman"/>
                        </a:rPr>
                        <a:t>腐败</a:t>
                      </a:r>
                      <a:endParaRPr lang="zh-CN" sz="1200" kern="100" dirty="0">
                        <a:solidFill>
                          <a:srgbClr val="0070C0"/>
                        </a:solidFill>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改革旨在与公共部门（如海关）和私人部门存在的腐败行为作斗争</a:t>
                      </a: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推广和采用相关国际法律文书</a:t>
                      </a:r>
                    </a:p>
                  </a:txBody>
                  <a:tcPr marL="52792" marR="5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755785">
                <a:tc>
                  <a:txBody>
                    <a:bodyPr/>
                    <a:lstStyle/>
                    <a:p>
                      <a:pPr algn="just">
                        <a:spcAft>
                          <a:spcPts val="0"/>
                        </a:spcAft>
                      </a:pPr>
                      <a:r>
                        <a:rPr lang="zh-CN" sz="1200" b="1" kern="100" dirty="0">
                          <a:solidFill>
                            <a:srgbClr val="0070C0"/>
                          </a:solidFill>
                          <a:latin typeface="华文中宋" pitchFamily="2" charset="-122"/>
                          <a:ea typeface="华文中宋" pitchFamily="2" charset="-122"/>
                          <a:cs typeface="Times New Roman"/>
                        </a:rPr>
                        <a:t>行政负担</a:t>
                      </a:r>
                      <a:endParaRPr lang="zh-CN" sz="1200" kern="100" dirty="0">
                        <a:solidFill>
                          <a:srgbClr val="0070C0"/>
                        </a:solidFill>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行政改革趋向于简化和减少行政手续（如断头台改革），增加其透明度、可预测性、及时性和行政决定的安全性（如遏制授权）</a:t>
                      </a:r>
                    </a:p>
                  </a:txBody>
                  <a:tcPr marL="52792" marR="5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141317">
                <a:tc>
                  <a:txBody>
                    <a:bodyPr/>
                    <a:lstStyle/>
                    <a:p>
                      <a:pPr algn="just">
                        <a:spcAft>
                          <a:spcPts val="0"/>
                        </a:spcAft>
                      </a:pPr>
                      <a:r>
                        <a:rPr lang="zh-CN" sz="1200" b="1" kern="100" dirty="0">
                          <a:solidFill>
                            <a:srgbClr val="0070C0"/>
                          </a:solidFill>
                          <a:latin typeface="华文中宋" pitchFamily="2" charset="-122"/>
                          <a:ea typeface="华文中宋" pitchFamily="2" charset="-122"/>
                          <a:cs typeface="Times New Roman"/>
                        </a:rPr>
                        <a:t>其他限制</a:t>
                      </a:r>
                      <a:endParaRPr lang="zh-CN" sz="1200" kern="100" dirty="0">
                        <a:solidFill>
                          <a:srgbClr val="0070C0"/>
                        </a:solidFill>
                        <a:latin typeface="华文中宋" pitchFamily="2" charset="-122"/>
                        <a:ea typeface="华文中宋" pitchFamily="2" charset="-122"/>
                        <a:cs typeface="Times New Roman"/>
                      </a:endParaRP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创建出口加工区，产业集群，技术中心等</a:t>
                      </a: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修改相关劳动法规从而提高劳动力市场的效率</a:t>
                      </a:r>
                    </a:p>
                    <a:p>
                      <a:pPr marL="342900" lvl="0" indent="-342900" algn="just">
                        <a:spcAft>
                          <a:spcPts val="0"/>
                        </a:spcAft>
                        <a:buFont typeface="Wingdings"/>
                        <a:buChar char=""/>
                      </a:pPr>
                      <a:r>
                        <a:rPr lang="zh-CN" sz="1200" kern="100" dirty="0">
                          <a:latin typeface="华文中宋" pitchFamily="2" charset="-122"/>
                          <a:ea typeface="华文中宋" pitchFamily="2" charset="-122"/>
                          <a:cs typeface="Times New Roman"/>
                        </a:rPr>
                        <a:t>修改促成企业经营和伙伴关系的相关法规（如特许经营权，跨部门合作等）增加运营和员工打击犯罪暴力的安全性</a:t>
                      </a:r>
                    </a:p>
                  </a:txBody>
                  <a:tcPr marL="52792" marR="52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
        <p:nvSpPr>
          <p:cNvPr id="42007"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26269DB-7C91-431C-A66F-98983434205E}" type="slidenum">
              <a:rPr lang="en-US" altLang="zh-CN">
                <a:solidFill>
                  <a:srgbClr val="898989"/>
                </a:solidFill>
                <a:latin typeface="Calibri" panose="020F0502020204030204" pitchFamily="34" charset="0"/>
              </a:rPr>
              <a:pPr/>
              <a:t>14</a:t>
            </a:fld>
            <a:endParaRPr lang="zh-CN" altLang="zh-CN">
              <a:solidFill>
                <a:srgbClr val="898989"/>
              </a:solidFill>
              <a:latin typeface="Calibri" panose="020F0502020204030204" pitchFamily="34" charset="0"/>
            </a:endParaRPr>
          </a:p>
        </p:txBody>
      </p:sp>
      <p:sp>
        <p:nvSpPr>
          <p:cNvPr id="42008" name="标题 1"/>
          <p:cNvSpPr>
            <a:spLocks noGrp="1"/>
          </p:cNvSpPr>
          <p:nvPr>
            <p:ph type="title"/>
          </p:nvPr>
        </p:nvSpPr>
        <p:spPr>
          <a:xfrm>
            <a:off x="428625" y="0"/>
            <a:ext cx="8229600" cy="1143000"/>
          </a:xfrm>
        </p:spPr>
        <p:txBody>
          <a:bodyPr/>
          <a:lstStyle/>
          <a:p>
            <a:pPr algn="l"/>
            <a:r>
              <a:rPr lang="zh-CN" altLang="en-US" sz="2800" dirty="0" smtClean="0">
                <a:solidFill>
                  <a:srgbClr val="FF0000"/>
                </a:solidFill>
                <a:latin typeface="华文中宋" panose="02010600040101010101" pitchFamily="2" charset="-122"/>
                <a:ea typeface="华文中宋" panose="02010600040101010101" pitchFamily="2" charset="-122"/>
              </a:rPr>
              <a:t>分</a:t>
            </a:r>
            <a:r>
              <a:rPr lang="zh-CN" altLang="en-US" sz="2800" dirty="0">
                <a:solidFill>
                  <a:srgbClr val="FF0000"/>
                </a:solidFill>
                <a:latin typeface="华文中宋" panose="02010600040101010101" pitchFamily="2" charset="-122"/>
                <a:ea typeface="华文中宋" panose="02010600040101010101" pitchFamily="2" charset="-122"/>
              </a:rPr>
              <a:t>项指标及数据</a:t>
            </a:r>
            <a:r>
              <a:rPr lang="zh-CN" altLang="en-US" sz="2800" dirty="0" smtClean="0">
                <a:solidFill>
                  <a:srgbClr val="FF0000"/>
                </a:solidFill>
                <a:latin typeface="华文中宋" panose="02010600040101010101" pitchFamily="2" charset="-122"/>
                <a:ea typeface="华文中宋" panose="02010600040101010101" pitchFamily="2" charset="-122"/>
              </a:rPr>
              <a:t>（</a:t>
            </a:r>
            <a:r>
              <a:rPr lang="en-US" altLang="zh-CN" sz="2800" dirty="0" smtClean="0">
                <a:solidFill>
                  <a:srgbClr val="FF0000"/>
                </a:solidFill>
                <a:latin typeface="华文中宋" panose="02010600040101010101" pitchFamily="2" charset="-122"/>
                <a:ea typeface="华文中宋" panose="02010600040101010101" pitchFamily="2" charset="-122"/>
              </a:rPr>
              <a:t>5</a:t>
            </a:r>
            <a:r>
              <a:rPr lang="zh-CN" altLang="en-US" sz="2800" dirty="0" smtClean="0">
                <a:solidFill>
                  <a:srgbClr val="FF0000"/>
                </a:solidFill>
                <a:latin typeface="华文中宋" panose="02010600040101010101" pitchFamily="2" charset="-122"/>
                <a:ea typeface="华文中宋" panose="02010600040101010101" pitchFamily="2" charset="-122"/>
              </a:rPr>
              <a:t>）</a:t>
            </a:r>
            <a:endParaRPr lang="zh-CN" altLang="en-US" sz="3600" dirty="0" smtClean="0">
              <a:solidFill>
                <a:srgbClr val="FF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526830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a:xfrm>
            <a:off x="323850" y="557808"/>
            <a:ext cx="8650288" cy="1143000"/>
          </a:xfrm>
        </p:spPr>
        <p:txBody>
          <a:bodyPr>
            <a:normAutofit fontScale="90000"/>
          </a:bodyPr>
          <a:lstStyle/>
          <a:p>
            <a:pPr algn="l"/>
            <a:r>
              <a:rPr lang="zh-CN" altLang="en-US" sz="3600" b="1" dirty="0" smtClean="0">
                <a:solidFill>
                  <a:srgbClr val="FF0000"/>
                </a:solidFill>
                <a:latin typeface="Arial" panose="020B0604020202020204" pitchFamily="34" charset="0"/>
                <a:ea typeface="华文中宋" panose="02010600040101010101" pitchFamily="2" charset="-122"/>
                <a:cs typeface="Arial" panose="020B0604020202020204" pitchFamily="34" charset="0"/>
              </a:rPr>
              <a:t>“事前”</a:t>
            </a:r>
            <a:r>
              <a:rPr lang="zh-CN" altLang="en-US" sz="3600" b="1" dirty="0">
                <a:solidFill>
                  <a:srgbClr val="FF0000"/>
                </a:solidFill>
                <a:latin typeface="Arial" panose="020B0604020202020204" pitchFamily="34" charset="0"/>
                <a:ea typeface="华文中宋" panose="02010600040101010101" pitchFamily="2" charset="-122"/>
                <a:cs typeface="Arial" panose="020B0604020202020204" pitchFamily="34" charset="0"/>
              </a:rPr>
              <a:t>指标：</a:t>
            </a:r>
            <a:r>
              <a:rPr lang="en-US" altLang="zh-CN" sz="3600" b="1" dirty="0">
                <a:solidFill>
                  <a:srgbClr val="FF0000"/>
                </a:solidFill>
                <a:latin typeface="华文中宋" panose="02010600040101010101" pitchFamily="2" charset="-122"/>
                <a:ea typeface="华文中宋" panose="02010600040101010101" pitchFamily="2" charset="-122"/>
              </a:rPr>
              <a:t>RTAs/FTAs</a:t>
            </a:r>
            <a:r>
              <a:rPr lang="zh-CN" altLang="en-US" sz="3600" b="1" dirty="0">
                <a:solidFill>
                  <a:srgbClr val="FF0000"/>
                </a:solidFill>
                <a:latin typeface="华文中宋" panose="02010600040101010101" pitchFamily="2" charset="-122"/>
                <a:ea typeface="华文中宋" panose="02010600040101010101" pitchFamily="2" charset="-122"/>
              </a:rPr>
              <a:t>中领域或条款的承诺与</a:t>
            </a:r>
            <a:r>
              <a:rPr lang="zh-CN" altLang="en-US" sz="3600" b="1" dirty="0" smtClean="0">
                <a:solidFill>
                  <a:srgbClr val="FF0000"/>
                </a:solidFill>
                <a:latin typeface="华文中宋" panose="02010600040101010101" pitchFamily="2" charset="-122"/>
                <a:ea typeface="华文中宋" panose="02010600040101010101" pitchFamily="2" charset="-122"/>
              </a:rPr>
              <a:t>实施</a:t>
            </a:r>
            <a:endParaRPr lang="zh-CN" altLang="en-US" sz="3600" b="1" dirty="0" smtClean="0">
              <a:solidFill>
                <a:srgbClr val="FF3300"/>
              </a:solidFill>
              <a:ea typeface="华文中宋" panose="02010600040101010101" pitchFamily="2" charset="-122"/>
              <a:cs typeface="Arial" panose="020B0604020202020204" pitchFamily="34" charset="0"/>
            </a:endParaRPr>
          </a:p>
        </p:txBody>
      </p:sp>
      <p:sp>
        <p:nvSpPr>
          <p:cNvPr id="32771" name="内容占位符 2"/>
          <p:cNvSpPr>
            <a:spLocks noGrp="1"/>
          </p:cNvSpPr>
          <p:nvPr>
            <p:ph idx="1"/>
          </p:nvPr>
        </p:nvSpPr>
        <p:spPr>
          <a:xfrm>
            <a:off x="457200" y="1844824"/>
            <a:ext cx="8229600" cy="4281339"/>
          </a:xfrm>
        </p:spPr>
        <p:txBody>
          <a:bodyPr>
            <a:normAutofit/>
          </a:bodyPr>
          <a:lstStyle/>
          <a:p>
            <a:r>
              <a:rPr lang="zh-CN" altLang="en-US" sz="2800" dirty="0" smtClean="0">
                <a:latin typeface="华文中宋" panose="02010600040101010101" pitchFamily="2" charset="-122"/>
                <a:ea typeface="华文中宋" panose="02010600040101010101" pitchFamily="2" charset="-122"/>
              </a:rPr>
              <a:t>方法</a:t>
            </a:r>
            <a:r>
              <a:rPr lang="en-US" altLang="zh-CN" sz="2800" dirty="0" smtClean="0">
                <a:latin typeface="华文中宋" panose="02010600040101010101" pitchFamily="2" charset="-122"/>
                <a:ea typeface="华文中宋" panose="02010600040101010101" pitchFamily="2" charset="-122"/>
              </a:rPr>
              <a:t>1</a:t>
            </a:r>
            <a:r>
              <a:rPr lang="zh-CN" altLang="en-US" sz="2800" dirty="0" smtClean="0">
                <a:latin typeface="华文中宋" panose="02010600040101010101" pitchFamily="2" charset="-122"/>
                <a:ea typeface="华文中宋" panose="02010600040101010101" pitchFamily="2" charset="-122"/>
              </a:rPr>
              <a:t>：新规则的章节或条款数目（</a:t>
            </a:r>
            <a:r>
              <a:rPr lang="en-US" altLang="zh-CN" sz="2800" dirty="0" smtClean="0">
                <a:latin typeface="华文中宋" panose="02010600040101010101" pitchFamily="2" charset="-122"/>
                <a:ea typeface="华文中宋" panose="02010600040101010101" pitchFamily="2" charset="-122"/>
              </a:rPr>
              <a:t>WTO</a:t>
            </a:r>
            <a:r>
              <a:rPr lang="zh-CN" altLang="en-US" sz="2800" dirty="0" smtClean="0">
                <a:latin typeface="华文中宋" panose="02010600040101010101" pitchFamily="2" charset="-122"/>
                <a:ea typeface="华文中宋" panose="02010600040101010101" pitchFamily="2" charset="-122"/>
              </a:rPr>
              <a:t>）</a:t>
            </a:r>
            <a:endParaRPr lang="en-US" altLang="zh-CN" sz="2800" dirty="0" smtClean="0">
              <a:latin typeface="华文中宋" panose="02010600040101010101" pitchFamily="2" charset="-122"/>
              <a:ea typeface="华文中宋" panose="02010600040101010101" pitchFamily="2" charset="-122"/>
            </a:endParaRPr>
          </a:p>
          <a:p>
            <a:r>
              <a:rPr lang="zh-CN" altLang="en-US" sz="2800" dirty="0" smtClean="0">
                <a:latin typeface="华文中宋" panose="02010600040101010101" pitchFamily="2" charset="-122"/>
                <a:ea typeface="华文中宋" panose="02010600040101010101" pitchFamily="2" charset="-122"/>
              </a:rPr>
              <a:t>方法</a:t>
            </a:r>
            <a:r>
              <a:rPr lang="en-US" altLang="zh-CN" sz="2800" dirty="0" smtClean="0">
                <a:latin typeface="华文中宋" panose="02010600040101010101" pitchFamily="2" charset="-122"/>
                <a:ea typeface="华文中宋" panose="02010600040101010101" pitchFamily="2" charset="-122"/>
              </a:rPr>
              <a:t>2</a:t>
            </a:r>
            <a:r>
              <a:rPr lang="zh-CN" altLang="en-US" sz="2800" dirty="0" smtClean="0">
                <a:latin typeface="华文中宋" panose="02010600040101010101" pitchFamily="2" charset="-122"/>
                <a:ea typeface="华文中宋" panose="02010600040101010101" pitchFamily="2" charset="-122"/>
              </a:rPr>
              <a:t>：在方法</a:t>
            </a:r>
            <a:r>
              <a:rPr lang="en-US" altLang="zh-CN" sz="2800" dirty="0" smtClean="0">
                <a:latin typeface="华文中宋" panose="02010600040101010101" pitchFamily="2" charset="-122"/>
                <a:ea typeface="华文中宋" panose="02010600040101010101" pitchFamily="2" charset="-122"/>
              </a:rPr>
              <a:t>1</a:t>
            </a:r>
            <a:r>
              <a:rPr lang="zh-CN" altLang="en-US" sz="2800" dirty="0" smtClean="0">
                <a:latin typeface="华文中宋" panose="02010600040101010101" pitchFamily="2" charset="-122"/>
                <a:ea typeface="华文中宋" panose="02010600040101010101" pitchFamily="2" charset="-122"/>
              </a:rPr>
              <a:t>的基础上考虑覆盖率与执行率（</a:t>
            </a:r>
            <a:r>
              <a:rPr lang="en-US" altLang="zh-CN" sz="2800" dirty="0" smtClean="0">
                <a:latin typeface="华文中宋" panose="02010600040101010101" pitchFamily="2" charset="-122"/>
                <a:ea typeface="华文中宋" panose="02010600040101010101" pitchFamily="2" charset="-122"/>
              </a:rPr>
              <a:t>HMS</a:t>
            </a:r>
            <a:r>
              <a:rPr lang="zh-CN" altLang="en-US" sz="2800" dirty="0" smtClean="0">
                <a:latin typeface="华文中宋" panose="02010600040101010101" pitchFamily="2" charset="-122"/>
                <a:ea typeface="华文中宋" panose="02010600040101010101" pitchFamily="2" charset="-122"/>
              </a:rPr>
              <a:t>）</a:t>
            </a:r>
            <a:endParaRPr lang="en-US" altLang="zh-CN" sz="2800" dirty="0" smtClean="0">
              <a:latin typeface="华文中宋" panose="02010600040101010101" pitchFamily="2" charset="-122"/>
              <a:ea typeface="华文中宋" panose="02010600040101010101" pitchFamily="2" charset="-122"/>
            </a:endParaRPr>
          </a:p>
          <a:p>
            <a:pPr lvl="1"/>
            <a:r>
              <a:rPr lang="zh-CN" altLang="en-US" sz="2400" dirty="0" smtClean="0">
                <a:latin typeface="华文中宋" panose="02010600040101010101" pitchFamily="2" charset="-122"/>
                <a:ea typeface="华文中宋" panose="02010600040101010101" pitchFamily="2" charset="-122"/>
              </a:rPr>
              <a:t>频数法</a:t>
            </a:r>
            <a:endParaRPr lang="en-US" altLang="zh-CN" sz="2400" dirty="0" smtClean="0">
              <a:latin typeface="华文中宋" panose="02010600040101010101" pitchFamily="2" charset="-122"/>
              <a:ea typeface="华文中宋" panose="02010600040101010101" pitchFamily="2" charset="-122"/>
            </a:endParaRPr>
          </a:p>
          <a:p>
            <a:pPr lvl="2"/>
            <a:r>
              <a:rPr lang="zh-CN" altLang="en-US" sz="2000" dirty="0" smtClean="0">
                <a:latin typeface="华文中宋" panose="02010600040101010101" pitchFamily="2" charset="-122"/>
                <a:ea typeface="华文中宋" panose="02010600040101010101" pitchFamily="2" charset="-122"/>
              </a:rPr>
              <a:t>覆盖率：是否在协定文本中提及</a:t>
            </a:r>
            <a:endParaRPr lang="en-US" altLang="zh-CN" sz="2000" dirty="0" smtClean="0">
              <a:latin typeface="华文中宋" panose="02010600040101010101" pitchFamily="2" charset="-122"/>
              <a:ea typeface="华文中宋" panose="02010600040101010101" pitchFamily="2" charset="-122"/>
            </a:endParaRPr>
          </a:p>
          <a:p>
            <a:pPr lvl="2"/>
            <a:r>
              <a:rPr lang="zh-CN" altLang="en-US" sz="2000" dirty="0" smtClean="0">
                <a:solidFill>
                  <a:srgbClr val="000000"/>
                </a:solidFill>
                <a:latin typeface="华文中宋" panose="02010600040101010101" pitchFamily="2" charset="-122"/>
                <a:ea typeface="华文中宋" panose="02010600040101010101" pitchFamily="2" charset="-122"/>
              </a:rPr>
              <a:t>执行率：是否存在实质性承诺</a:t>
            </a:r>
            <a:endParaRPr lang="en-US" altLang="zh-CN" sz="2000" dirty="0" smtClean="0">
              <a:solidFill>
                <a:srgbClr val="000000"/>
              </a:solidFill>
              <a:latin typeface="华文中宋" panose="02010600040101010101" pitchFamily="2" charset="-122"/>
              <a:ea typeface="华文中宋" panose="02010600040101010101" pitchFamily="2" charset="-122"/>
            </a:endParaRPr>
          </a:p>
          <a:p>
            <a:pPr lvl="1"/>
            <a:r>
              <a:rPr lang="zh-CN" altLang="en-US" sz="2400" dirty="0">
                <a:solidFill>
                  <a:srgbClr val="000000"/>
                </a:solidFill>
                <a:latin typeface="华文中宋" panose="02010600040101010101" pitchFamily="2" charset="-122"/>
                <a:ea typeface="华文中宋" panose="02010600040101010101" pitchFamily="2" charset="-122"/>
              </a:rPr>
              <a:t>指标</a:t>
            </a:r>
            <a:endParaRPr lang="en-US" altLang="zh-CN" sz="2400" dirty="0" smtClean="0">
              <a:solidFill>
                <a:srgbClr val="000000"/>
              </a:solidFill>
              <a:latin typeface="华文中宋" panose="02010600040101010101" pitchFamily="2" charset="-122"/>
              <a:ea typeface="华文中宋" panose="02010600040101010101" pitchFamily="2" charset="-122"/>
            </a:endParaRPr>
          </a:p>
          <a:p>
            <a:pPr lvl="2"/>
            <a:r>
              <a:rPr lang="zh-CN" altLang="en-US" sz="1900" dirty="0">
                <a:solidFill>
                  <a:prstClr val="black"/>
                </a:solidFill>
                <a:latin typeface="华文中宋" panose="02010600040101010101" pitchFamily="2" charset="-122"/>
                <a:ea typeface="华文中宋" panose="02010600040101010101" pitchFamily="2" charset="-122"/>
              </a:rPr>
              <a:t>绝对数：数目</a:t>
            </a:r>
            <a:endParaRPr lang="en-US" altLang="zh-CN" sz="1900" dirty="0">
              <a:solidFill>
                <a:prstClr val="black"/>
              </a:solidFill>
              <a:latin typeface="华文中宋" panose="02010600040101010101" pitchFamily="2" charset="-122"/>
              <a:ea typeface="华文中宋" panose="02010600040101010101" pitchFamily="2" charset="-122"/>
            </a:endParaRPr>
          </a:p>
          <a:p>
            <a:pPr lvl="2"/>
            <a:r>
              <a:rPr lang="zh-CN" altLang="en-US" sz="1900" dirty="0">
                <a:solidFill>
                  <a:prstClr val="black"/>
                </a:solidFill>
                <a:latin typeface="华文中宋" panose="02010600040101010101" pitchFamily="2" charset="-122"/>
                <a:ea typeface="华文中宋" panose="02010600040101010101" pitchFamily="2" charset="-122"/>
              </a:rPr>
              <a:t>相对数：比例（与最高标准相比）</a:t>
            </a:r>
            <a:endParaRPr lang="en-US" altLang="zh-CN" sz="1600" dirty="0" smtClean="0">
              <a:solidFill>
                <a:srgbClr val="000000"/>
              </a:solidFill>
              <a:latin typeface="华文中宋" panose="02010600040101010101" pitchFamily="2" charset="-122"/>
              <a:ea typeface="华文中宋" panose="02010600040101010101" pitchFamily="2" charset="-122"/>
            </a:endParaRPr>
          </a:p>
          <a:p>
            <a:pPr lvl="1"/>
            <a:endParaRPr lang="en-US" altLang="zh-CN" sz="2000" dirty="0" smtClean="0">
              <a:solidFill>
                <a:srgbClr val="000000"/>
              </a:solidFill>
              <a:latin typeface="华文中宋" panose="02010600040101010101" pitchFamily="2" charset="-122"/>
              <a:ea typeface="华文中宋" panose="02010600040101010101" pitchFamily="2" charset="-122"/>
            </a:endParaRPr>
          </a:p>
          <a:p>
            <a:endParaRPr lang="en-US" altLang="zh-CN" dirty="0" smtClean="0">
              <a:cs typeface="Times New Roman" panose="02020603050405020304" pitchFamily="18" charset="0"/>
            </a:endParaRPr>
          </a:p>
          <a:p>
            <a:pPr lvl="1"/>
            <a:endParaRPr lang="en-US" altLang="zh-CN" dirty="0" smtClean="0"/>
          </a:p>
          <a:p>
            <a:pPr lvl="1"/>
            <a:endParaRPr lang="zh-CN" altLang="en-US" dirty="0" smtClean="0"/>
          </a:p>
        </p:txBody>
      </p:sp>
      <p:sp>
        <p:nvSpPr>
          <p:cNvPr id="3277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CAD5CFB-07FA-4112-B0A9-48FA456B534A}" type="slidenum">
              <a:rPr lang="en-US" altLang="zh-CN">
                <a:solidFill>
                  <a:srgbClr val="898989"/>
                </a:solidFill>
                <a:latin typeface="Calibri" panose="020F0502020204030204" pitchFamily="34" charset="0"/>
              </a:rPr>
              <a:pPr/>
              <a:t>15</a:t>
            </a:fld>
            <a:endParaRPr lang="zh-CN" altLang="zh-CN">
              <a:solidFill>
                <a:srgbClr val="898989"/>
              </a:solidFill>
              <a:latin typeface="Calibri" panose="020F0502020204030204" pitchFamily="34" charset="0"/>
            </a:endParaRPr>
          </a:p>
        </p:txBody>
      </p:sp>
    </p:spTree>
    <p:extLst>
      <p:ext uri="{BB962C8B-B14F-4D97-AF65-F5344CB8AC3E}">
        <p14:creationId xmlns:p14="http://schemas.microsoft.com/office/powerpoint/2010/main" val="2614612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142875" y="214313"/>
            <a:ext cx="8858250" cy="1143000"/>
          </a:xfrm>
        </p:spPr>
        <p:txBody>
          <a:bodyPr>
            <a:normAutofit/>
          </a:bodyPr>
          <a:lstStyle/>
          <a:p>
            <a:pPr algn="l"/>
            <a:r>
              <a:rPr lang="zh-CN" altLang="en-US" sz="2800" b="1" dirty="0" smtClean="0">
                <a:solidFill>
                  <a:srgbClr val="FF0000"/>
                </a:solidFill>
                <a:latin typeface="华文中宋" panose="02010600040101010101" pitchFamily="2" charset="-122"/>
                <a:ea typeface="华文中宋" panose="02010600040101010101" pitchFamily="2" charset="-122"/>
              </a:rPr>
              <a:t>方法</a:t>
            </a:r>
            <a:r>
              <a:rPr lang="en-US" altLang="zh-CN" sz="2800" b="1" dirty="0" smtClean="0">
                <a:solidFill>
                  <a:srgbClr val="FF0000"/>
                </a:solidFill>
                <a:latin typeface="华文中宋" panose="02010600040101010101" pitchFamily="2" charset="-122"/>
                <a:ea typeface="华文中宋" panose="02010600040101010101" pitchFamily="2" charset="-122"/>
              </a:rPr>
              <a:t>1</a:t>
            </a:r>
            <a:r>
              <a:rPr lang="zh-CN" altLang="en-US" sz="2800" b="1" dirty="0" smtClean="0">
                <a:solidFill>
                  <a:srgbClr val="FF0000"/>
                </a:solidFill>
                <a:latin typeface="华文中宋" panose="02010600040101010101" pitchFamily="2" charset="-122"/>
                <a:ea typeface="华文中宋" panose="02010600040101010101" pitchFamily="2" charset="-122"/>
              </a:rPr>
              <a:t>和</a:t>
            </a:r>
            <a:r>
              <a:rPr lang="en-US" altLang="zh-CN" sz="2800" b="1" dirty="0" smtClean="0">
                <a:solidFill>
                  <a:srgbClr val="FF0000"/>
                </a:solidFill>
                <a:latin typeface="华文中宋" panose="02010600040101010101" pitchFamily="2" charset="-122"/>
                <a:ea typeface="华文中宋" panose="02010600040101010101" pitchFamily="2" charset="-122"/>
              </a:rPr>
              <a:t>2</a:t>
            </a:r>
            <a:r>
              <a:rPr lang="zh-CN" altLang="en-US" sz="2800" b="1" dirty="0" smtClean="0">
                <a:solidFill>
                  <a:srgbClr val="FF0000"/>
                </a:solidFill>
                <a:latin typeface="华文中宋" panose="02010600040101010101" pitchFamily="2" charset="-122"/>
                <a:ea typeface="华文中宋" panose="02010600040101010101" pitchFamily="2" charset="-122"/>
              </a:rPr>
              <a:t>举例</a:t>
            </a:r>
          </a:p>
        </p:txBody>
      </p:sp>
      <p:sp>
        <p:nvSpPr>
          <p:cNvPr id="3" name="内容占位符 2"/>
          <p:cNvSpPr>
            <a:spLocks noGrp="1"/>
          </p:cNvSpPr>
          <p:nvPr>
            <p:ph idx="1"/>
          </p:nvPr>
        </p:nvSpPr>
        <p:spPr>
          <a:xfrm>
            <a:off x="785813" y="5946775"/>
            <a:ext cx="7900987" cy="339725"/>
          </a:xfrm>
        </p:spPr>
        <p:txBody>
          <a:bodyPr>
            <a:normAutofit fontScale="62500" lnSpcReduction="20000"/>
          </a:bodyPr>
          <a:lstStyle/>
          <a:p>
            <a:pPr>
              <a:buFont typeface="Arial" panose="020B0604020202020204" pitchFamily="34" charset="0"/>
              <a:buNone/>
              <a:defRPr/>
            </a:pPr>
            <a:r>
              <a:rPr lang="zh-CN" altLang="en-US" dirty="0" smtClean="0">
                <a:latin typeface="华文仿宋" pitchFamily="2" charset="-122"/>
                <a:ea typeface="华文仿宋" pitchFamily="2" charset="-122"/>
              </a:rPr>
              <a:t>资料来源：</a:t>
            </a:r>
            <a:r>
              <a:rPr lang="en-US" altLang="zh-CN" dirty="0" smtClean="0">
                <a:latin typeface="华文仿宋" pitchFamily="2" charset="-122"/>
                <a:ea typeface="华文仿宋" pitchFamily="2" charset="-122"/>
              </a:rPr>
              <a:t>WTO</a:t>
            </a:r>
            <a:r>
              <a:rPr lang="zh-CN" altLang="en-US" dirty="0" smtClean="0">
                <a:latin typeface="华文仿宋" pitchFamily="2" charset="-122"/>
                <a:ea typeface="华文仿宋" pitchFamily="2" charset="-122"/>
              </a:rPr>
              <a:t>，世界贸易报告，</a:t>
            </a:r>
            <a:r>
              <a:rPr lang="en-US" altLang="zh-CN" dirty="0" smtClean="0">
                <a:latin typeface="华文仿宋" pitchFamily="2" charset="-122"/>
                <a:ea typeface="华文仿宋" pitchFamily="2" charset="-122"/>
              </a:rPr>
              <a:t>2011</a:t>
            </a:r>
            <a:r>
              <a:rPr lang="zh-CN" altLang="en-US" dirty="0" smtClean="0">
                <a:latin typeface="华文仿宋" pitchFamily="2" charset="-122"/>
                <a:ea typeface="华文仿宋" pitchFamily="2" charset="-122"/>
              </a:rPr>
              <a:t>年</a:t>
            </a:r>
            <a:endParaRPr lang="zh-CN" altLang="en-US" dirty="0">
              <a:latin typeface="华文仿宋" pitchFamily="2" charset="-122"/>
              <a:ea typeface="华文仿宋" pitchFamily="2" charset="-122"/>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052638"/>
            <a:ext cx="8643938"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内容占位符 2"/>
          <p:cNvSpPr txBox="1">
            <a:spLocks/>
          </p:cNvSpPr>
          <p:nvPr/>
        </p:nvSpPr>
        <p:spPr bwMode="auto">
          <a:xfrm>
            <a:off x="428625" y="1357313"/>
            <a:ext cx="40719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2000" b="1">
                <a:solidFill>
                  <a:srgbClr val="FF0000"/>
                </a:solidFill>
                <a:latin typeface="华文仿宋" panose="02010600040101010101" pitchFamily="2" charset="-122"/>
                <a:ea typeface="华文仿宋" panose="02010600040101010101" pitchFamily="2" charset="-122"/>
              </a:rPr>
              <a:t>全球</a:t>
            </a:r>
            <a:r>
              <a:rPr lang="en-US" altLang="zh-CN" sz="2000" b="1">
                <a:solidFill>
                  <a:srgbClr val="FF0000"/>
                </a:solidFill>
                <a:latin typeface="华文仿宋" panose="02010600040101010101" pitchFamily="2" charset="-122"/>
                <a:ea typeface="华文仿宋" panose="02010600040101010101" pitchFamily="2" charset="-122"/>
              </a:rPr>
              <a:t>FTAs/RTAs</a:t>
            </a:r>
            <a:r>
              <a:rPr lang="zh-CN" altLang="en-US" sz="2000" b="1">
                <a:solidFill>
                  <a:srgbClr val="FF0000"/>
                </a:solidFill>
                <a:latin typeface="华文仿宋" panose="02010600040101010101" pitchFamily="2" charset="-122"/>
                <a:ea typeface="华文仿宋" panose="02010600040101010101" pitchFamily="2" charset="-122"/>
              </a:rPr>
              <a:t>对</a:t>
            </a:r>
            <a:r>
              <a:rPr lang="en-US" altLang="zh-CN" sz="2000" b="1">
                <a:solidFill>
                  <a:srgbClr val="FF0000"/>
                </a:solidFill>
                <a:latin typeface="华文仿宋" panose="02010600040101010101" pitchFamily="2" charset="-122"/>
                <a:ea typeface="华文仿宋" panose="02010600040101010101" pitchFamily="2" charset="-122"/>
              </a:rPr>
              <a:t>WTO</a:t>
            </a:r>
            <a:r>
              <a:rPr lang="zh-CN" altLang="en-US" sz="2000" b="1">
                <a:solidFill>
                  <a:srgbClr val="FF0000"/>
                </a:solidFill>
                <a:latin typeface="华文仿宋" panose="02010600040101010101" pitchFamily="2" charset="-122"/>
                <a:ea typeface="华文仿宋" panose="02010600040101010101" pitchFamily="2" charset="-122"/>
              </a:rPr>
              <a:t>＋条款的</a:t>
            </a:r>
            <a:endParaRPr lang="en-US" altLang="zh-CN" sz="2000" b="1">
              <a:solidFill>
                <a:srgbClr val="FF0000"/>
              </a:solidFill>
              <a:latin typeface="华文仿宋" panose="02010600040101010101" pitchFamily="2" charset="-122"/>
              <a:ea typeface="华文仿宋" panose="02010600040101010101" pitchFamily="2" charset="-122"/>
            </a:endParaRPr>
          </a:p>
          <a:p>
            <a:pPr algn="ctr" eaLnBrk="1" hangingPunct="1">
              <a:spcBef>
                <a:spcPct val="20000"/>
              </a:spcBef>
              <a:buFont typeface="Arial" panose="020B0604020202020204" pitchFamily="34" charset="0"/>
              <a:buNone/>
            </a:pPr>
            <a:r>
              <a:rPr lang="zh-CN" altLang="en-US" sz="2000" b="1">
                <a:solidFill>
                  <a:srgbClr val="FF0000"/>
                </a:solidFill>
                <a:latin typeface="华文仿宋" panose="02010600040101010101" pitchFamily="2" charset="-122"/>
                <a:ea typeface="华文仿宋" panose="02010600040101010101" pitchFamily="2" charset="-122"/>
              </a:rPr>
              <a:t>覆盖率与执行率</a:t>
            </a:r>
          </a:p>
        </p:txBody>
      </p:sp>
      <p:sp>
        <p:nvSpPr>
          <p:cNvPr id="9222" name="内容占位符 2"/>
          <p:cNvSpPr txBox="1">
            <a:spLocks/>
          </p:cNvSpPr>
          <p:nvPr/>
        </p:nvSpPr>
        <p:spPr bwMode="auto">
          <a:xfrm>
            <a:off x="4714875" y="1357313"/>
            <a:ext cx="40719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2000" b="1">
                <a:solidFill>
                  <a:srgbClr val="FF0000"/>
                </a:solidFill>
                <a:latin typeface="华文仿宋" panose="02010600040101010101" pitchFamily="2" charset="-122"/>
                <a:ea typeface="华文仿宋" panose="02010600040101010101" pitchFamily="2" charset="-122"/>
              </a:rPr>
              <a:t>全球</a:t>
            </a:r>
            <a:r>
              <a:rPr lang="en-US" altLang="zh-CN" sz="2000" b="1">
                <a:solidFill>
                  <a:srgbClr val="FF0000"/>
                </a:solidFill>
                <a:latin typeface="华文仿宋" panose="02010600040101010101" pitchFamily="2" charset="-122"/>
                <a:ea typeface="华文仿宋" panose="02010600040101010101" pitchFamily="2" charset="-122"/>
              </a:rPr>
              <a:t>FTAs/RTAs</a:t>
            </a:r>
            <a:r>
              <a:rPr lang="zh-CN" altLang="en-US" sz="2000" b="1">
                <a:solidFill>
                  <a:srgbClr val="FF0000"/>
                </a:solidFill>
                <a:latin typeface="华文仿宋" panose="02010600040101010101" pitchFamily="2" charset="-122"/>
                <a:ea typeface="华文仿宋" panose="02010600040101010101" pitchFamily="2" charset="-122"/>
              </a:rPr>
              <a:t>对</a:t>
            </a:r>
            <a:r>
              <a:rPr lang="en-US" altLang="zh-CN" sz="2000" b="1">
                <a:solidFill>
                  <a:srgbClr val="FF0000"/>
                </a:solidFill>
                <a:latin typeface="华文仿宋" panose="02010600040101010101" pitchFamily="2" charset="-122"/>
                <a:ea typeface="华文仿宋" panose="02010600040101010101" pitchFamily="2" charset="-122"/>
              </a:rPr>
              <a:t>WTO</a:t>
            </a:r>
            <a:r>
              <a:rPr lang="zh-CN" altLang="en-US" sz="2000" b="1">
                <a:solidFill>
                  <a:srgbClr val="FF0000"/>
                </a:solidFill>
                <a:latin typeface="华文仿宋" panose="02010600040101010101" pitchFamily="2" charset="-122"/>
                <a:ea typeface="华文仿宋" panose="02010600040101010101" pitchFamily="2" charset="-122"/>
              </a:rPr>
              <a:t>－</a:t>
            </a:r>
            <a:r>
              <a:rPr lang="en-US" altLang="zh-CN" sz="2000" b="1">
                <a:solidFill>
                  <a:srgbClr val="FF0000"/>
                </a:solidFill>
                <a:latin typeface="华文仿宋" panose="02010600040101010101" pitchFamily="2" charset="-122"/>
                <a:ea typeface="华文仿宋" panose="02010600040101010101" pitchFamily="2" charset="-122"/>
              </a:rPr>
              <a:t>X</a:t>
            </a:r>
            <a:r>
              <a:rPr lang="zh-CN" altLang="en-US" sz="2000" b="1">
                <a:solidFill>
                  <a:srgbClr val="FF0000"/>
                </a:solidFill>
                <a:latin typeface="华文仿宋" panose="02010600040101010101" pitchFamily="2" charset="-122"/>
                <a:ea typeface="华文仿宋" panose="02010600040101010101" pitchFamily="2" charset="-122"/>
              </a:rPr>
              <a:t>条款的</a:t>
            </a:r>
            <a:endParaRPr lang="en-US" altLang="zh-CN" sz="2000" b="1">
              <a:solidFill>
                <a:srgbClr val="FF0000"/>
              </a:solidFill>
              <a:latin typeface="华文仿宋" panose="02010600040101010101" pitchFamily="2" charset="-122"/>
              <a:ea typeface="华文仿宋" panose="02010600040101010101" pitchFamily="2" charset="-122"/>
            </a:endParaRPr>
          </a:p>
          <a:p>
            <a:pPr algn="ctr" eaLnBrk="1" hangingPunct="1">
              <a:spcBef>
                <a:spcPct val="20000"/>
              </a:spcBef>
              <a:buFont typeface="Arial" panose="020B0604020202020204" pitchFamily="34" charset="0"/>
              <a:buNone/>
            </a:pPr>
            <a:r>
              <a:rPr lang="zh-CN" altLang="en-US" sz="2000" b="1">
                <a:solidFill>
                  <a:srgbClr val="FF0000"/>
                </a:solidFill>
                <a:latin typeface="华文仿宋" panose="02010600040101010101" pitchFamily="2" charset="-122"/>
                <a:ea typeface="华文仿宋" panose="02010600040101010101" pitchFamily="2" charset="-122"/>
              </a:rPr>
              <a:t>覆盖率与执行率</a:t>
            </a:r>
          </a:p>
        </p:txBody>
      </p:sp>
      <p:sp>
        <p:nvSpPr>
          <p:cNvPr id="9223"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1CC2A7C-23C3-4BB4-874E-6F60B49D4BAC}" type="slidenum">
              <a:rPr lang="zh-CN" altLang="en-US">
                <a:solidFill>
                  <a:srgbClr val="898989"/>
                </a:solidFill>
                <a:latin typeface="Calibri" panose="020F0502020204030204" pitchFamily="34" charset="0"/>
              </a:rPr>
              <a:pPr/>
              <a:t>16</a:t>
            </a:fld>
            <a:endParaRPr lang="zh-CN"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015758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341438"/>
            <a:ext cx="8096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内容占位符 2"/>
          <p:cNvSpPr>
            <a:spLocks noGrp="1"/>
          </p:cNvSpPr>
          <p:nvPr>
            <p:ph idx="1"/>
          </p:nvPr>
        </p:nvSpPr>
        <p:spPr>
          <a:xfrm>
            <a:off x="785813" y="6303963"/>
            <a:ext cx="7900987" cy="339725"/>
          </a:xfrm>
        </p:spPr>
        <p:txBody>
          <a:bodyPr>
            <a:normAutofit fontScale="62500" lnSpcReduction="20000"/>
          </a:bodyPr>
          <a:lstStyle/>
          <a:p>
            <a:pPr>
              <a:buFont typeface="Arial" panose="020B0604020202020204" pitchFamily="34" charset="0"/>
              <a:buNone/>
              <a:defRPr/>
            </a:pPr>
            <a:r>
              <a:rPr lang="zh-CN" altLang="en-US" dirty="0" smtClean="0">
                <a:latin typeface="华文仿宋" pitchFamily="2" charset="-122"/>
                <a:ea typeface="华文仿宋" pitchFamily="2" charset="-122"/>
              </a:rPr>
              <a:t>资料来源：</a:t>
            </a:r>
            <a:r>
              <a:rPr lang="en-US" altLang="zh-CN" dirty="0" smtClean="0">
                <a:latin typeface="华文仿宋" pitchFamily="2" charset="-122"/>
                <a:ea typeface="华文仿宋" pitchFamily="2" charset="-122"/>
              </a:rPr>
              <a:t>WTO</a:t>
            </a:r>
            <a:r>
              <a:rPr lang="zh-CN" altLang="en-US" dirty="0" smtClean="0">
                <a:latin typeface="华文仿宋" pitchFamily="2" charset="-122"/>
                <a:ea typeface="华文仿宋" pitchFamily="2" charset="-122"/>
              </a:rPr>
              <a:t>，世界贸易报告，</a:t>
            </a:r>
            <a:r>
              <a:rPr lang="en-US" altLang="zh-CN" dirty="0" smtClean="0">
                <a:latin typeface="华文仿宋" pitchFamily="2" charset="-122"/>
                <a:ea typeface="华文仿宋" pitchFamily="2" charset="-122"/>
              </a:rPr>
              <a:t>2011</a:t>
            </a:r>
            <a:r>
              <a:rPr lang="zh-CN" altLang="en-US" dirty="0" smtClean="0">
                <a:latin typeface="华文仿宋" pitchFamily="2" charset="-122"/>
                <a:ea typeface="华文仿宋" pitchFamily="2" charset="-122"/>
              </a:rPr>
              <a:t>年</a:t>
            </a:r>
            <a:endParaRPr lang="zh-CN" altLang="en-US" dirty="0">
              <a:latin typeface="华文仿宋" pitchFamily="2" charset="-122"/>
              <a:ea typeface="华文仿宋" pitchFamily="2" charset="-122"/>
            </a:endParaRPr>
          </a:p>
        </p:txBody>
      </p:sp>
      <p:sp>
        <p:nvSpPr>
          <p:cNvPr id="10244" name="内容占位符 2"/>
          <p:cNvSpPr txBox="1">
            <a:spLocks/>
          </p:cNvSpPr>
          <p:nvPr/>
        </p:nvSpPr>
        <p:spPr bwMode="auto">
          <a:xfrm>
            <a:off x="892175" y="733425"/>
            <a:ext cx="73596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2000" b="1" dirty="0">
                <a:solidFill>
                  <a:srgbClr val="FF0000"/>
                </a:solidFill>
                <a:latin typeface="华文仿宋" panose="02010600040101010101" pitchFamily="2" charset="-122"/>
                <a:ea typeface="华文仿宋" panose="02010600040101010101" pitchFamily="2" charset="-122"/>
              </a:rPr>
              <a:t>全球</a:t>
            </a:r>
            <a:r>
              <a:rPr lang="en-US" altLang="zh-CN" sz="2000" b="1" dirty="0">
                <a:solidFill>
                  <a:srgbClr val="FF0000"/>
                </a:solidFill>
                <a:latin typeface="华文仿宋" panose="02010600040101010101" pitchFamily="2" charset="-122"/>
                <a:ea typeface="华文仿宋" panose="02010600040101010101" pitchFamily="2" charset="-122"/>
              </a:rPr>
              <a:t>FTAs/RTAs</a:t>
            </a:r>
            <a:r>
              <a:rPr lang="zh-CN" altLang="en-US" sz="2000" b="1" dirty="0">
                <a:solidFill>
                  <a:srgbClr val="FF0000"/>
                </a:solidFill>
                <a:latin typeface="华文仿宋" panose="02010600040101010101" pitchFamily="2" charset="-122"/>
                <a:ea typeface="华文仿宋" panose="02010600040101010101" pitchFamily="2" charset="-122"/>
              </a:rPr>
              <a:t>对不同具体</a:t>
            </a:r>
            <a:r>
              <a:rPr lang="en-US" altLang="zh-CN" sz="2000" b="1" dirty="0">
                <a:solidFill>
                  <a:srgbClr val="FF0000"/>
                </a:solidFill>
                <a:latin typeface="华文仿宋" panose="02010600040101010101" pitchFamily="2" charset="-122"/>
                <a:ea typeface="华文仿宋" panose="02010600040101010101" pitchFamily="2" charset="-122"/>
              </a:rPr>
              <a:t>WTO</a:t>
            </a:r>
            <a:r>
              <a:rPr lang="zh-CN" altLang="en-US" sz="2000" b="1" dirty="0">
                <a:solidFill>
                  <a:srgbClr val="FF0000"/>
                </a:solidFill>
                <a:latin typeface="华文仿宋" panose="02010600040101010101" pitchFamily="2" charset="-122"/>
                <a:ea typeface="华文仿宋" panose="02010600040101010101" pitchFamily="2" charset="-122"/>
              </a:rPr>
              <a:t>－</a:t>
            </a:r>
            <a:r>
              <a:rPr lang="en-US" altLang="zh-CN" sz="2000" b="1" dirty="0">
                <a:solidFill>
                  <a:srgbClr val="FF0000"/>
                </a:solidFill>
                <a:latin typeface="华文仿宋" panose="02010600040101010101" pitchFamily="2" charset="-122"/>
                <a:ea typeface="华文仿宋" panose="02010600040101010101" pitchFamily="2" charset="-122"/>
              </a:rPr>
              <a:t>X</a:t>
            </a:r>
            <a:r>
              <a:rPr lang="zh-CN" altLang="en-US" sz="2000" b="1" dirty="0">
                <a:solidFill>
                  <a:srgbClr val="FF0000"/>
                </a:solidFill>
                <a:latin typeface="华文仿宋" panose="02010600040101010101" pitchFamily="2" charset="-122"/>
                <a:ea typeface="华文仿宋" panose="02010600040101010101" pitchFamily="2" charset="-122"/>
              </a:rPr>
              <a:t>条款的覆盖率与执行率</a:t>
            </a:r>
          </a:p>
        </p:txBody>
      </p:sp>
      <p:sp>
        <p:nvSpPr>
          <p:cNvPr id="10245" name="灯片编号占位符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F98C243-ACCB-47F0-9D40-3AA6D9FFBDD1}" type="slidenum">
              <a:rPr lang="zh-CN" altLang="en-US">
                <a:solidFill>
                  <a:srgbClr val="898989"/>
                </a:solidFill>
                <a:latin typeface="Calibri" panose="020F0502020204030204" pitchFamily="34" charset="0"/>
              </a:rPr>
              <a:pPr/>
              <a:t>17</a:t>
            </a:fld>
            <a:endParaRPr lang="zh-CN"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861287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661025"/>
            <a:ext cx="8472488" cy="625475"/>
          </a:xfrm>
        </p:spPr>
        <p:txBody>
          <a:bodyPr>
            <a:normAutofit fontScale="62500" lnSpcReduction="20000"/>
          </a:bodyPr>
          <a:lstStyle/>
          <a:p>
            <a:pPr marL="0" indent="0">
              <a:buFont typeface="Arial" panose="020B0604020202020204" pitchFamily="34" charset="0"/>
              <a:buNone/>
              <a:defRPr/>
            </a:pPr>
            <a:r>
              <a:rPr lang="zh-CN" altLang="en-US" dirty="0" smtClean="0">
                <a:latin typeface="华文仿宋" pitchFamily="2" charset="-122"/>
                <a:ea typeface="华文仿宋" pitchFamily="2" charset="-122"/>
              </a:rPr>
              <a:t>资料来源：根据</a:t>
            </a:r>
            <a:r>
              <a:rPr lang="en-US" dirty="0" smtClean="0">
                <a:latin typeface="华文仿宋" pitchFamily="2" charset="-122"/>
                <a:ea typeface="华文仿宋" pitchFamily="2" charset="-122"/>
              </a:rPr>
              <a:t>WTO FTAs/RTAs</a:t>
            </a:r>
            <a:r>
              <a:rPr lang="zh-CN" altLang="en-US" dirty="0" smtClean="0">
                <a:latin typeface="华文仿宋" pitchFamily="2" charset="-122"/>
                <a:ea typeface="华文仿宋" pitchFamily="2" charset="-122"/>
              </a:rPr>
              <a:t>数据库中各协议文本的条款分析计算得到</a:t>
            </a:r>
          </a:p>
          <a:p>
            <a:pPr>
              <a:defRPr/>
            </a:pPr>
            <a:endParaRPr lang="zh-CN" altLang="en-US" dirty="0"/>
          </a:p>
        </p:txBody>
      </p:sp>
      <p:pic>
        <p:nvPicPr>
          <p:cNvPr id="45060" name="图表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785938"/>
            <a:ext cx="7929563"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内容占位符 2"/>
          <p:cNvSpPr txBox="1">
            <a:spLocks/>
          </p:cNvSpPr>
          <p:nvPr/>
        </p:nvSpPr>
        <p:spPr bwMode="auto">
          <a:xfrm>
            <a:off x="928688" y="1196752"/>
            <a:ext cx="735806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2000" b="1" dirty="0">
                <a:solidFill>
                  <a:srgbClr val="FF0000"/>
                </a:solidFill>
                <a:latin typeface="华文仿宋" panose="02010600040101010101" pitchFamily="2" charset="-122"/>
                <a:ea typeface="华文仿宋" panose="02010600040101010101" pitchFamily="2" charset="-122"/>
              </a:rPr>
              <a:t>中国</a:t>
            </a:r>
            <a:r>
              <a:rPr lang="en-US" altLang="zh-CN" sz="2000" b="1" dirty="0">
                <a:solidFill>
                  <a:srgbClr val="FF0000"/>
                </a:solidFill>
                <a:latin typeface="华文仿宋" panose="02010600040101010101" pitchFamily="2" charset="-122"/>
                <a:ea typeface="华文仿宋" panose="02010600040101010101" pitchFamily="2" charset="-122"/>
              </a:rPr>
              <a:t>FTAs</a:t>
            </a:r>
            <a:r>
              <a:rPr lang="zh-CN" altLang="en-US" sz="2000" b="1" dirty="0">
                <a:solidFill>
                  <a:srgbClr val="FF0000"/>
                </a:solidFill>
                <a:latin typeface="华文仿宋" panose="02010600040101010101" pitchFamily="2" charset="-122"/>
                <a:ea typeface="华文仿宋" panose="02010600040101010101" pitchFamily="2" charset="-122"/>
              </a:rPr>
              <a:t>对</a:t>
            </a:r>
            <a:r>
              <a:rPr lang="en-US" altLang="zh-CN" sz="2000" b="1" dirty="0">
                <a:solidFill>
                  <a:srgbClr val="FF0000"/>
                </a:solidFill>
                <a:latin typeface="华文仿宋" panose="02010600040101010101" pitchFamily="2" charset="-122"/>
                <a:ea typeface="华文仿宋" panose="02010600040101010101" pitchFamily="2" charset="-122"/>
              </a:rPr>
              <a:t>WTO</a:t>
            </a:r>
            <a:r>
              <a:rPr lang="zh-CN" altLang="en-US" sz="2000" b="1" dirty="0">
                <a:solidFill>
                  <a:srgbClr val="FF0000"/>
                </a:solidFill>
                <a:latin typeface="华文仿宋" panose="02010600040101010101" pitchFamily="2" charset="-122"/>
                <a:ea typeface="华文仿宋" panose="02010600040101010101" pitchFamily="2" charset="-122"/>
              </a:rPr>
              <a:t>－</a:t>
            </a:r>
            <a:r>
              <a:rPr lang="en-US" altLang="zh-CN" sz="2000" b="1" dirty="0">
                <a:solidFill>
                  <a:srgbClr val="FF0000"/>
                </a:solidFill>
                <a:latin typeface="华文仿宋" panose="02010600040101010101" pitchFamily="2" charset="-122"/>
                <a:ea typeface="华文仿宋" panose="02010600040101010101" pitchFamily="2" charset="-122"/>
              </a:rPr>
              <a:t>X</a:t>
            </a:r>
            <a:r>
              <a:rPr lang="zh-CN" altLang="en-US" sz="2000" b="1" dirty="0">
                <a:solidFill>
                  <a:srgbClr val="FF0000"/>
                </a:solidFill>
                <a:latin typeface="华文仿宋" panose="02010600040101010101" pitchFamily="2" charset="-122"/>
                <a:ea typeface="华文仿宋" panose="02010600040101010101" pitchFamily="2" charset="-122"/>
              </a:rPr>
              <a:t>条款的覆盖率与执行率以及国别比较</a:t>
            </a:r>
          </a:p>
        </p:txBody>
      </p:sp>
      <p:sp>
        <p:nvSpPr>
          <p:cNvPr id="450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574FAFD-1E2C-4A6C-AC2F-7828D9CF1481}" type="slidenum">
              <a:rPr lang="zh-CN" altLang="en-US">
                <a:solidFill>
                  <a:srgbClr val="898989"/>
                </a:solidFill>
                <a:latin typeface="Calibri" panose="020F0502020204030204" pitchFamily="34" charset="0"/>
              </a:rPr>
              <a:pPr/>
              <a:t>18</a:t>
            </a:fld>
            <a:endParaRPr lang="zh-CN"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401034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899592" y="1628800"/>
          <a:ext cx="7643866" cy="3786214"/>
        </p:xfrm>
        <a:graphic>
          <a:graphicData uri="http://schemas.openxmlformats.org/drawingml/2006/chart">
            <c:chart xmlns:c="http://schemas.openxmlformats.org/drawingml/2006/chart" xmlns:r="http://schemas.openxmlformats.org/officeDocument/2006/relationships" r:id="rId2"/>
          </a:graphicData>
        </a:graphic>
      </p:graphicFrame>
      <p:sp>
        <p:nvSpPr>
          <p:cNvPr id="5" name="内容占位符 2"/>
          <p:cNvSpPr>
            <a:spLocks noGrp="1"/>
          </p:cNvSpPr>
          <p:nvPr>
            <p:ph idx="1"/>
          </p:nvPr>
        </p:nvSpPr>
        <p:spPr>
          <a:xfrm>
            <a:off x="565150" y="5548313"/>
            <a:ext cx="8229600" cy="625475"/>
          </a:xfrm>
        </p:spPr>
        <p:txBody>
          <a:bodyPr>
            <a:normAutofit fontScale="62500" lnSpcReduction="20000"/>
          </a:bodyPr>
          <a:lstStyle/>
          <a:p>
            <a:pPr>
              <a:buFont typeface="Arial" panose="020B0604020202020204" pitchFamily="34" charset="0"/>
              <a:buNone/>
              <a:defRPr/>
            </a:pPr>
            <a:r>
              <a:rPr lang="zh-CN" altLang="en-US" dirty="0" smtClean="0"/>
              <a:t>资料来源：根据</a:t>
            </a:r>
            <a:r>
              <a:rPr lang="en-US" dirty="0" smtClean="0"/>
              <a:t>WTO FTAs/RTAs</a:t>
            </a:r>
            <a:r>
              <a:rPr lang="zh-CN" altLang="en-US" dirty="0" smtClean="0"/>
              <a:t>数据库中各协议文本的条款分析计算得到</a:t>
            </a:r>
          </a:p>
          <a:p>
            <a:pPr>
              <a:defRPr/>
            </a:pPr>
            <a:endParaRPr lang="zh-CN" altLang="en-US" dirty="0"/>
          </a:p>
        </p:txBody>
      </p:sp>
      <p:sp>
        <p:nvSpPr>
          <p:cNvPr id="47108" name="内容占位符 2"/>
          <p:cNvSpPr txBox="1">
            <a:spLocks/>
          </p:cNvSpPr>
          <p:nvPr/>
        </p:nvSpPr>
        <p:spPr bwMode="auto">
          <a:xfrm>
            <a:off x="1000125" y="847725"/>
            <a:ext cx="73580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2000" b="1">
                <a:solidFill>
                  <a:srgbClr val="FF0000"/>
                </a:solidFill>
                <a:latin typeface="华文仿宋" panose="02010600040101010101" pitchFamily="2" charset="-122"/>
                <a:ea typeface="华文仿宋" panose="02010600040101010101" pitchFamily="2" charset="-122"/>
              </a:rPr>
              <a:t>中国不同</a:t>
            </a:r>
            <a:r>
              <a:rPr lang="en-US" altLang="zh-CN" sz="2000" b="1">
                <a:solidFill>
                  <a:srgbClr val="FF0000"/>
                </a:solidFill>
                <a:latin typeface="华文仿宋" panose="02010600040101010101" pitchFamily="2" charset="-122"/>
                <a:ea typeface="华文仿宋" panose="02010600040101010101" pitchFamily="2" charset="-122"/>
              </a:rPr>
              <a:t>FTAs</a:t>
            </a:r>
            <a:r>
              <a:rPr lang="zh-CN" altLang="en-US" sz="2000" b="1">
                <a:solidFill>
                  <a:srgbClr val="FF0000"/>
                </a:solidFill>
                <a:latin typeface="华文仿宋" panose="02010600040101010101" pitchFamily="2" charset="-122"/>
                <a:ea typeface="华文仿宋" panose="02010600040101010101" pitchFamily="2" charset="-122"/>
              </a:rPr>
              <a:t>对</a:t>
            </a:r>
            <a:r>
              <a:rPr lang="en-US" altLang="zh-CN" sz="2000" b="1">
                <a:solidFill>
                  <a:srgbClr val="FF0000"/>
                </a:solidFill>
                <a:latin typeface="华文仿宋" panose="02010600040101010101" pitchFamily="2" charset="-122"/>
                <a:ea typeface="华文仿宋" panose="02010600040101010101" pitchFamily="2" charset="-122"/>
              </a:rPr>
              <a:t>WTO</a:t>
            </a:r>
            <a:r>
              <a:rPr lang="zh-CN" altLang="en-US" sz="2000" b="1">
                <a:solidFill>
                  <a:srgbClr val="FF0000"/>
                </a:solidFill>
                <a:latin typeface="华文仿宋" panose="02010600040101010101" pitchFamily="2" charset="-122"/>
                <a:ea typeface="华文仿宋" panose="02010600040101010101" pitchFamily="2" charset="-122"/>
              </a:rPr>
              <a:t>－</a:t>
            </a:r>
            <a:r>
              <a:rPr lang="en-US" altLang="zh-CN" sz="2000" b="1">
                <a:solidFill>
                  <a:srgbClr val="FF0000"/>
                </a:solidFill>
                <a:latin typeface="华文仿宋" panose="02010600040101010101" pitchFamily="2" charset="-122"/>
                <a:ea typeface="华文仿宋" panose="02010600040101010101" pitchFamily="2" charset="-122"/>
              </a:rPr>
              <a:t>X</a:t>
            </a:r>
            <a:r>
              <a:rPr lang="zh-CN" altLang="en-US" sz="2000" b="1">
                <a:solidFill>
                  <a:srgbClr val="FF0000"/>
                </a:solidFill>
                <a:latin typeface="华文仿宋" panose="02010600040101010101" pitchFamily="2" charset="-122"/>
                <a:ea typeface="华文仿宋" panose="02010600040101010101" pitchFamily="2" charset="-122"/>
              </a:rPr>
              <a:t>条款的覆盖率与执行率</a:t>
            </a:r>
          </a:p>
        </p:txBody>
      </p:sp>
      <p:sp>
        <p:nvSpPr>
          <p:cNvPr id="47109"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B613103-5695-41E5-B8D8-270813D11D03}" type="slidenum">
              <a:rPr lang="zh-CN" altLang="en-US">
                <a:solidFill>
                  <a:srgbClr val="898989"/>
                </a:solidFill>
                <a:latin typeface="Calibri" panose="020F0502020204030204" pitchFamily="34" charset="0"/>
              </a:rPr>
              <a:pPr/>
              <a:t>19</a:t>
            </a:fld>
            <a:endParaRPr lang="zh-CN"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525561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323850" y="274638"/>
            <a:ext cx="8650288" cy="1143000"/>
          </a:xfrm>
        </p:spPr>
        <p:txBody>
          <a:bodyPr>
            <a:normAutofit/>
          </a:bodyPr>
          <a:lstStyle/>
          <a:p>
            <a:pPr algn="l"/>
            <a:r>
              <a:rPr lang="zh-CN" altLang="en-US" sz="3600" b="1" dirty="0" smtClean="0">
                <a:solidFill>
                  <a:srgbClr val="FF0000"/>
                </a:solidFill>
                <a:latin typeface="Arial" panose="020B0604020202020204" pitchFamily="34" charset="0"/>
                <a:ea typeface="华文中宋" panose="02010600040101010101" pitchFamily="2" charset="-122"/>
                <a:cs typeface="Arial" panose="020B0604020202020204" pitchFamily="34" charset="0"/>
              </a:rPr>
              <a:t>关于国际贸易</a:t>
            </a:r>
            <a:r>
              <a:rPr lang="zh-CN" altLang="en-US" sz="3600" b="1" dirty="0" smtClean="0">
                <a:solidFill>
                  <a:srgbClr val="FF0000"/>
                </a:solidFill>
                <a:latin typeface="Arial" panose="020B0604020202020204" pitchFamily="34" charset="0"/>
                <a:ea typeface="华文中宋" panose="02010600040101010101" pitchFamily="2" charset="-122"/>
                <a:cs typeface="Arial" panose="020B0604020202020204" pitchFamily="34" charset="0"/>
              </a:rPr>
              <a:t>新规则</a:t>
            </a:r>
            <a:r>
              <a:rPr lang="zh-CN" altLang="en-US" sz="3600" b="1" dirty="0" smtClean="0">
                <a:solidFill>
                  <a:srgbClr val="FF0000"/>
                </a:solidFill>
                <a:latin typeface="Arial" panose="020B0604020202020204" pitchFamily="34" charset="0"/>
                <a:ea typeface="华文中宋" panose="02010600040101010101" pitchFamily="2" charset="-122"/>
                <a:cs typeface="Arial" panose="020B0604020202020204" pitchFamily="34" charset="0"/>
              </a:rPr>
              <a:t>的争论</a:t>
            </a:r>
            <a:endParaRPr lang="zh-CN" altLang="en-US" sz="3600" b="1" dirty="0" smtClean="0">
              <a:solidFill>
                <a:srgbClr val="FF3300"/>
              </a:solidFill>
              <a:ea typeface="华文中宋" panose="02010600040101010101" pitchFamily="2" charset="-122"/>
              <a:cs typeface="Arial" panose="020B0604020202020204" pitchFamily="34" charset="0"/>
            </a:endParaRPr>
          </a:p>
        </p:txBody>
      </p:sp>
      <p:sp>
        <p:nvSpPr>
          <p:cNvPr id="43011" name="内容占位符 2"/>
          <p:cNvSpPr>
            <a:spLocks noGrp="1"/>
          </p:cNvSpPr>
          <p:nvPr>
            <p:ph idx="1"/>
          </p:nvPr>
        </p:nvSpPr>
        <p:spPr>
          <a:xfrm>
            <a:off x="457200" y="1484784"/>
            <a:ext cx="8435280" cy="4409604"/>
          </a:xfrm>
        </p:spPr>
        <p:txBody>
          <a:bodyPr>
            <a:normAutofit/>
          </a:bodyPr>
          <a:lstStyle/>
          <a:p>
            <a:r>
              <a:rPr lang="zh-CN" altLang="en-US" sz="2800" dirty="0" smtClean="0">
                <a:latin typeface="华文中宋" panose="02010600040101010101" pitchFamily="2" charset="-122"/>
                <a:ea typeface="华文中宋" panose="02010600040101010101" pitchFamily="2" charset="-122"/>
              </a:rPr>
              <a:t>美国</a:t>
            </a:r>
            <a:r>
              <a:rPr lang="en-US" altLang="zh-CN" sz="2800" dirty="0" smtClean="0">
                <a:latin typeface="华文中宋" panose="02010600040101010101" pitchFamily="2" charset="-122"/>
                <a:ea typeface="华文中宋" panose="02010600040101010101" pitchFamily="2" charset="-122"/>
              </a:rPr>
              <a:t> </a:t>
            </a:r>
            <a:r>
              <a:rPr lang="en-US" altLang="zh-CN" sz="2400" dirty="0" smtClean="0">
                <a:solidFill>
                  <a:srgbClr val="000000"/>
                </a:solidFill>
                <a:latin typeface="华文中宋" panose="02010600040101010101" pitchFamily="2" charset="-122"/>
                <a:ea typeface="华文中宋" panose="02010600040101010101" pitchFamily="2" charset="-122"/>
              </a:rPr>
              <a:t> </a:t>
            </a:r>
            <a:endParaRPr lang="en-US" altLang="zh-CN" sz="2400" dirty="0" smtClean="0">
              <a:solidFill>
                <a:srgbClr val="000000"/>
              </a:solidFill>
              <a:latin typeface="华文中宋" panose="02010600040101010101" pitchFamily="2" charset="-122"/>
              <a:ea typeface="华文中宋" panose="02010600040101010101" pitchFamily="2" charset="-122"/>
            </a:endParaRPr>
          </a:p>
          <a:p>
            <a:pPr lvl="1"/>
            <a:r>
              <a:rPr lang="zh-CN" altLang="en-US" sz="2400" dirty="0" smtClean="0">
                <a:solidFill>
                  <a:srgbClr val="000000"/>
                </a:solidFill>
                <a:latin typeface="华文中宋" panose="02010600040101010101" pitchFamily="2" charset="-122"/>
                <a:ea typeface="华文中宋" panose="02010600040101010101" pitchFamily="2" charset="-122"/>
              </a:rPr>
              <a:t>奥巴马：“不能让中国书写全球贸易规则”、</a:t>
            </a:r>
            <a:r>
              <a:rPr lang="en-US" altLang="zh-CN" sz="2400" dirty="0" smtClean="0">
                <a:solidFill>
                  <a:srgbClr val="000000"/>
                </a:solidFill>
                <a:latin typeface="华文中宋" panose="02010600040101010101" pitchFamily="2" charset="-122"/>
                <a:ea typeface="华文中宋" panose="02010600040101010101" pitchFamily="2" charset="-122"/>
              </a:rPr>
              <a:t>TPP</a:t>
            </a:r>
            <a:r>
              <a:rPr lang="zh-CN" altLang="en-US" sz="2400" dirty="0" smtClean="0">
                <a:solidFill>
                  <a:srgbClr val="000000"/>
                </a:solidFill>
                <a:latin typeface="华文中宋" panose="02010600040101010101" pitchFamily="2" charset="-122"/>
                <a:ea typeface="华文中宋" panose="02010600040101010101" pitchFamily="2" charset="-122"/>
              </a:rPr>
              <a:t>“</a:t>
            </a:r>
            <a:r>
              <a:rPr lang="en-US" altLang="zh-CN" sz="2400" dirty="0" smtClean="0">
                <a:solidFill>
                  <a:srgbClr val="000000"/>
                </a:solidFill>
                <a:latin typeface="华文中宋" panose="02010600040101010101" pitchFamily="2" charset="-122"/>
                <a:ea typeface="华文中宋" panose="02010600040101010101" pitchFamily="2" charset="-122"/>
              </a:rPr>
              <a:t>21</a:t>
            </a:r>
            <a:r>
              <a:rPr lang="zh-CN" altLang="en-US" sz="2400" dirty="0" smtClean="0">
                <a:solidFill>
                  <a:srgbClr val="000000"/>
                </a:solidFill>
                <a:latin typeface="华文中宋" panose="02010600040101010101" pitchFamily="2" charset="-122"/>
                <a:ea typeface="华文中宋" panose="02010600040101010101" pitchFamily="2" charset="-122"/>
              </a:rPr>
              <a:t>世纪黄金规则”</a:t>
            </a:r>
            <a:endParaRPr lang="en-US" altLang="zh-CN" sz="2400" dirty="0" smtClean="0">
              <a:solidFill>
                <a:srgbClr val="000000"/>
              </a:solidFill>
              <a:latin typeface="华文中宋" panose="02010600040101010101" pitchFamily="2" charset="-122"/>
              <a:ea typeface="华文中宋" panose="02010600040101010101" pitchFamily="2" charset="-122"/>
            </a:endParaRPr>
          </a:p>
          <a:p>
            <a:pPr lvl="1"/>
            <a:r>
              <a:rPr lang="zh-CN" altLang="en-US" sz="2400" dirty="0" smtClean="0">
                <a:solidFill>
                  <a:srgbClr val="000000"/>
                </a:solidFill>
                <a:latin typeface="华文中宋" panose="02010600040101010101" pitchFamily="2" charset="-122"/>
                <a:ea typeface="华文中宋" panose="02010600040101010101" pitchFamily="2" charset="-122"/>
              </a:rPr>
              <a:t>特朗普：废除</a:t>
            </a:r>
            <a:r>
              <a:rPr lang="en-US" altLang="zh-CN" sz="2400" dirty="0" smtClean="0">
                <a:solidFill>
                  <a:srgbClr val="000000"/>
                </a:solidFill>
                <a:latin typeface="华文中宋" panose="02010600040101010101" pitchFamily="2" charset="-122"/>
                <a:ea typeface="华文中宋" panose="02010600040101010101" pitchFamily="2" charset="-122"/>
              </a:rPr>
              <a:t>TPP</a:t>
            </a:r>
            <a:r>
              <a:rPr lang="zh-CN" altLang="en-US" sz="2400" dirty="0" smtClean="0">
                <a:solidFill>
                  <a:srgbClr val="000000"/>
                </a:solidFill>
                <a:latin typeface="华文中宋" panose="02010600040101010101" pitchFamily="2" charset="-122"/>
                <a:ea typeface="华文中宋" panose="02010600040101010101" pitchFamily="2" charset="-122"/>
              </a:rPr>
              <a:t>协定、“美国优先”</a:t>
            </a:r>
            <a:endParaRPr lang="en-US" altLang="zh-CN" sz="2400" dirty="0" smtClean="0">
              <a:solidFill>
                <a:srgbClr val="000000"/>
              </a:solidFill>
              <a:latin typeface="华文中宋" panose="02010600040101010101" pitchFamily="2" charset="-122"/>
              <a:ea typeface="华文中宋" panose="02010600040101010101" pitchFamily="2" charset="-122"/>
            </a:endParaRPr>
          </a:p>
          <a:p>
            <a:r>
              <a:rPr lang="zh-CN" altLang="en-US" sz="2800" dirty="0" smtClean="0">
                <a:solidFill>
                  <a:srgbClr val="000000"/>
                </a:solidFill>
                <a:latin typeface="华文中宋" panose="02010600040101010101" pitchFamily="2" charset="-122"/>
                <a:ea typeface="华文中宋" panose="02010600040101010101" pitchFamily="2" charset="-122"/>
              </a:rPr>
              <a:t>中国</a:t>
            </a:r>
            <a:endParaRPr lang="en-US" altLang="zh-CN" sz="2800" dirty="0" smtClean="0">
              <a:solidFill>
                <a:srgbClr val="000000"/>
              </a:solidFill>
              <a:latin typeface="华文中宋" panose="02010600040101010101" pitchFamily="2" charset="-122"/>
              <a:ea typeface="华文中宋" panose="02010600040101010101" pitchFamily="2" charset="-122"/>
            </a:endParaRPr>
          </a:p>
          <a:p>
            <a:pPr lvl="1"/>
            <a:r>
              <a:rPr lang="en-US" altLang="zh-CN" sz="2400" dirty="0" smtClean="0">
                <a:latin typeface="华文中宋" panose="02010600040101010101" pitchFamily="2" charset="-122"/>
                <a:ea typeface="华文中宋" panose="02010600040101010101" pitchFamily="2" charset="-122"/>
              </a:rPr>
              <a:t>FTAs</a:t>
            </a:r>
            <a:r>
              <a:rPr lang="zh-CN" altLang="en-US" sz="2400" dirty="0" smtClean="0">
                <a:latin typeface="华文中宋" panose="02010600040101010101" pitchFamily="2" charset="-122"/>
                <a:ea typeface="华文中宋" panose="02010600040101010101" pitchFamily="2" charset="-122"/>
              </a:rPr>
              <a:t>：“</a:t>
            </a:r>
            <a:r>
              <a:rPr lang="zh-CN" altLang="zh-CN" sz="2400" dirty="0" smtClean="0">
                <a:latin typeface="华文中宋" panose="02010600040101010101" pitchFamily="2" charset="-122"/>
                <a:ea typeface="华文中宋" panose="02010600040101010101" pitchFamily="2" charset="-122"/>
              </a:rPr>
              <a:t>形成</a:t>
            </a:r>
            <a:r>
              <a:rPr lang="zh-CN" altLang="zh-CN" sz="2400" dirty="0">
                <a:latin typeface="华文中宋" panose="02010600040101010101" pitchFamily="2" charset="-122"/>
                <a:ea typeface="华文中宋" panose="02010600040101010101" pitchFamily="2" charset="-122"/>
              </a:rPr>
              <a:t>面向全球的高标准自由贸易区</a:t>
            </a:r>
            <a:r>
              <a:rPr lang="zh-CN" altLang="zh-CN" sz="2400" dirty="0" smtClean="0">
                <a:latin typeface="华文中宋" panose="02010600040101010101" pitchFamily="2" charset="-122"/>
                <a:ea typeface="华文中宋" panose="02010600040101010101" pitchFamily="2" charset="-122"/>
              </a:rPr>
              <a:t>网络</a:t>
            </a:r>
            <a:r>
              <a:rPr lang="zh-CN" altLang="en-US" sz="2400" dirty="0" smtClean="0">
                <a:latin typeface="华文中宋" panose="02010600040101010101" pitchFamily="2" charset="-122"/>
                <a:ea typeface="华文中宋" panose="02010600040101010101" pitchFamily="2" charset="-122"/>
              </a:rPr>
              <a:t>”</a:t>
            </a:r>
            <a:endParaRPr lang="en-US" altLang="zh-CN" sz="2400" dirty="0" smtClean="0">
              <a:latin typeface="华文中宋" panose="02010600040101010101" pitchFamily="2" charset="-122"/>
              <a:ea typeface="华文中宋" panose="02010600040101010101" pitchFamily="2" charset="-122"/>
            </a:endParaRPr>
          </a:p>
          <a:p>
            <a:pPr lvl="1"/>
            <a:r>
              <a:rPr lang="en-US" altLang="zh-CN" sz="2400" dirty="0" smtClean="0">
                <a:latin typeface="华文中宋" panose="02010600040101010101" pitchFamily="2" charset="-122"/>
                <a:ea typeface="华文中宋" panose="02010600040101010101" pitchFamily="2" charset="-122"/>
              </a:rPr>
              <a:t>FTZs</a:t>
            </a:r>
            <a:r>
              <a:rPr lang="zh-CN" altLang="en-US" sz="2400" dirty="0" smtClean="0">
                <a:latin typeface="华文中宋" panose="02010600040101010101" pitchFamily="2" charset="-122"/>
                <a:ea typeface="华文中宋" panose="02010600040101010101" pitchFamily="2" charset="-122"/>
              </a:rPr>
              <a:t>：“</a:t>
            </a:r>
            <a:r>
              <a:rPr lang="zh-CN" altLang="zh-CN" sz="2400" dirty="0" smtClean="0">
                <a:latin typeface="华文中宋" panose="02010600040101010101" pitchFamily="2" charset="-122"/>
                <a:ea typeface="华文中宋" panose="02010600040101010101" pitchFamily="2" charset="-122"/>
              </a:rPr>
              <a:t>对接</a:t>
            </a:r>
            <a:r>
              <a:rPr lang="zh-CN" altLang="zh-CN" sz="2400" dirty="0">
                <a:latin typeface="华文中宋" panose="02010600040101010101" pitchFamily="2" charset="-122"/>
                <a:ea typeface="华文中宋" panose="02010600040101010101" pitchFamily="2" charset="-122"/>
              </a:rPr>
              <a:t>国际高标准投资和贸易规则</a:t>
            </a:r>
            <a:r>
              <a:rPr lang="zh-CN" altLang="zh-CN" sz="2400" dirty="0" smtClean="0">
                <a:latin typeface="华文中宋" panose="02010600040101010101" pitchFamily="2" charset="-122"/>
                <a:ea typeface="华文中宋" panose="02010600040101010101" pitchFamily="2" charset="-122"/>
              </a:rPr>
              <a:t>体系</a:t>
            </a:r>
            <a:r>
              <a:rPr lang="zh-CN" altLang="en-US" sz="2400" dirty="0" smtClean="0">
                <a:latin typeface="华文中宋" panose="02010600040101010101" pitchFamily="2" charset="-122"/>
                <a:ea typeface="华文中宋" panose="02010600040101010101" pitchFamily="2" charset="-122"/>
              </a:rPr>
              <a:t>”</a:t>
            </a:r>
            <a:endParaRPr lang="en-US" altLang="zh-CN" sz="2400" dirty="0" smtClean="0">
              <a:latin typeface="华文中宋" panose="02010600040101010101" pitchFamily="2" charset="-122"/>
              <a:ea typeface="华文中宋" panose="02010600040101010101" pitchFamily="2" charset="-122"/>
            </a:endParaRPr>
          </a:p>
          <a:p>
            <a:endParaRPr lang="en-US" altLang="zh-CN" sz="2800" dirty="0" smtClean="0">
              <a:latin typeface="华文中宋" panose="02010600040101010101" pitchFamily="2" charset="-122"/>
              <a:ea typeface="华文中宋" panose="02010600040101010101" pitchFamily="2" charset="-122"/>
            </a:endParaRPr>
          </a:p>
          <a:p>
            <a:endParaRPr lang="en-US" altLang="zh-CN" dirty="0" smtClean="0">
              <a:cs typeface="Times New Roman" panose="02020603050405020304" pitchFamily="18" charset="0"/>
            </a:endParaRPr>
          </a:p>
          <a:p>
            <a:pPr lvl="1"/>
            <a:endParaRPr lang="en-US" altLang="zh-CN" dirty="0" smtClean="0"/>
          </a:p>
          <a:p>
            <a:pPr lvl="1"/>
            <a:endParaRPr lang="zh-CN" altLang="en-US" dirty="0" smtClean="0"/>
          </a:p>
        </p:txBody>
      </p:sp>
      <p:sp>
        <p:nvSpPr>
          <p:cNvPr id="4301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C6D993D-0036-4114-BD3D-7BBD6755ACF9}" type="slidenum">
              <a:rPr lang="en-US" altLang="zh-CN">
                <a:solidFill>
                  <a:srgbClr val="898989"/>
                </a:solidFill>
                <a:latin typeface="Calibri" panose="020F0502020204030204" pitchFamily="34" charset="0"/>
              </a:rPr>
              <a:pPr/>
              <a:t>2</a:t>
            </a:fld>
            <a:endParaRPr lang="zh-CN" altLang="zh-CN">
              <a:solidFill>
                <a:srgbClr val="898989"/>
              </a:solidFill>
              <a:latin typeface="Calibri" panose="020F0502020204030204" pitchFamily="34" charset="0"/>
            </a:endParaRPr>
          </a:p>
        </p:txBody>
      </p:sp>
    </p:spTree>
    <p:extLst>
      <p:ext uri="{BB962C8B-B14F-4D97-AF65-F5344CB8AC3E}">
        <p14:creationId xmlns:p14="http://schemas.microsoft.com/office/powerpoint/2010/main" val="2621699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882903" y="1628800"/>
          <a:ext cx="7358114" cy="4000528"/>
        </p:xfrm>
        <a:graphic>
          <a:graphicData uri="http://schemas.openxmlformats.org/drawingml/2006/chart">
            <c:chart xmlns:c="http://schemas.openxmlformats.org/drawingml/2006/chart" xmlns:r="http://schemas.openxmlformats.org/officeDocument/2006/relationships" r:id="rId2"/>
          </a:graphicData>
        </a:graphic>
      </p:graphicFrame>
      <p:sp>
        <p:nvSpPr>
          <p:cNvPr id="46083" name="内容占位符 2"/>
          <p:cNvSpPr txBox="1">
            <a:spLocks/>
          </p:cNvSpPr>
          <p:nvPr/>
        </p:nvSpPr>
        <p:spPr bwMode="auto">
          <a:xfrm>
            <a:off x="857250" y="811213"/>
            <a:ext cx="73580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2000" b="1">
                <a:solidFill>
                  <a:srgbClr val="FF0000"/>
                </a:solidFill>
                <a:latin typeface="华文仿宋" panose="02010600040101010101" pitchFamily="2" charset="-122"/>
                <a:ea typeface="华文仿宋" panose="02010600040101010101" pitchFamily="2" charset="-122"/>
              </a:rPr>
              <a:t>中国不同</a:t>
            </a:r>
            <a:r>
              <a:rPr lang="en-US" altLang="zh-CN" sz="2000" b="1">
                <a:solidFill>
                  <a:srgbClr val="FF0000"/>
                </a:solidFill>
                <a:latin typeface="华文仿宋" panose="02010600040101010101" pitchFamily="2" charset="-122"/>
                <a:ea typeface="华文仿宋" panose="02010600040101010101" pitchFamily="2" charset="-122"/>
              </a:rPr>
              <a:t>FTAs</a:t>
            </a:r>
            <a:r>
              <a:rPr lang="zh-CN" altLang="en-US" sz="2000" b="1">
                <a:solidFill>
                  <a:srgbClr val="FF0000"/>
                </a:solidFill>
                <a:latin typeface="华文仿宋" panose="02010600040101010101" pitchFamily="2" charset="-122"/>
                <a:ea typeface="华文仿宋" panose="02010600040101010101" pitchFamily="2" charset="-122"/>
              </a:rPr>
              <a:t>对</a:t>
            </a:r>
            <a:r>
              <a:rPr lang="en-US" altLang="zh-CN" sz="2000" b="1">
                <a:solidFill>
                  <a:srgbClr val="FF0000"/>
                </a:solidFill>
                <a:latin typeface="华文仿宋" panose="02010600040101010101" pitchFamily="2" charset="-122"/>
                <a:ea typeface="华文仿宋" panose="02010600040101010101" pitchFamily="2" charset="-122"/>
              </a:rPr>
              <a:t>WTO</a:t>
            </a:r>
            <a:r>
              <a:rPr lang="zh-CN" altLang="en-US" sz="2000" b="1">
                <a:solidFill>
                  <a:srgbClr val="FF0000"/>
                </a:solidFill>
                <a:latin typeface="华文仿宋" panose="02010600040101010101" pitchFamily="2" charset="-122"/>
                <a:ea typeface="华文仿宋" panose="02010600040101010101" pitchFamily="2" charset="-122"/>
              </a:rPr>
              <a:t>＋条款的覆盖率与执行率</a:t>
            </a:r>
          </a:p>
        </p:txBody>
      </p:sp>
      <p:sp>
        <p:nvSpPr>
          <p:cNvPr id="6" name="内容占位符 2"/>
          <p:cNvSpPr>
            <a:spLocks noGrp="1"/>
          </p:cNvSpPr>
          <p:nvPr>
            <p:ph idx="1"/>
          </p:nvPr>
        </p:nvSpPr>
        <p:spPr>
          <a:xfrm>
            <a:off x="276225" y="5913438"/>
            <a:ext cx="8572500" cy="625475"/>
          </a:xfrm>
        </p:spPr>
        <p:txBody>
          <a:bodyPr>
            <a:normAutofit fontScale="62500" lnSpcReduction="20000"/>
          </a:bodyPr>
          <a:lstStyle/>
          <a:p>
            <a:pPr>
              <a:buFont typeface="Arial" panose="020B0604020202020204" pitchFamily="34" charset="0"/>
              <a:buNone/>
              <a:defRPr/>
            </a:pPr>
            <a:r>
              <a:rPr lang="zh-CN" altLang="en-US" dirty="0" smtClean="0">
                <a:latin typeface="华文仿宋" pitchFamily="2" charset="-122"/>
                <a:ea typeface="华文仿宋" pitchFamily="2" charset="-122"/>
              </a:rPr>
              <a:t>资料来源：根据</a:t>
            </a:r>
            <a:r>
              <a:rPr lang="en-US" dirty="0" smtClean="0">
                <a:latin typeface="华文仿宋" pitchFamily="2" charset="-122"/>
                <a:ea typeface="华文仿宋" pitchFamily="2" charset="-122"/>
              </a:rPr>
              <a:t>WTO FTAs/RTAs</a:t>
            </a:r>
            <a:r>
              <a:rPr lang="zh-CN" altLang="en-US" dirty="0" smtClean="0">
                <a:latin typeface="华文仿宋" pitchFamily="2" charset="-122"/>
                <a:ea typeface="华文仿宋" pitchFamily="2" charset="-122"/>
              </a:rPr>
              <a:t>数据库中各协议文本的条款分析计算得到</a:t>
            </a:r>
          </a:p>
          <a:p>
            <a:pPr>
              <a:defRPr/>
            </a:pPr>
            <a:endParaRPr lang="zh-CN" altLang="en-US" dirty="0"/>
          </a:p>
        </p:txBody>
      </p:sp>
      <p:sp>
        <p:nvSpPr>
          <p:cNvPr id="46085"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3925E6F-B9E6-4637-B700-89C94E29BCDD}" type="slidenum">
              <a:rPr lang="zh-CN" altLang="en-US">
                <a:solidFill>
                  <a:srgbClr val="898989"/>
                </a:solidFill>
                <a:latin typeface="Calibri" panose="020F0502020204030204" pitchFamily="34" charset="0"/>
              </a:rPr>
              <a:pPr/>
              <a:t>20</a:t>
            </a:fld>
            <a:endParaRPr lang="zh-CN"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210947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1" name="内容占位符 2"/>
              <p:cNvSpPr>
                <a:spLocks noGrp="1"/>
              </p:cNvSpPr>
              <p:nvPr>
                <p:ph idx="1"/>
              </p:nvPr>
            </p:nvSpPr>
            <p:spPr>
              <a:xfrm>
                <a:off x="457200" y="836712"/>
                <a:ext cx="8229600" cy="5289451"/>
              </a:xfrm>
            </p:spPr>
            <p:txBody>
              <a:bodyPr>
                <a:normAutofit/>
              </a:bodyPr>
              <a:lstStyle/>
              <a:p>
                <a:r>
                  <a:rPr lang="zh-CN" altLang="en-US" sz="2800" dirty="0" smtClean="0">
                    <a:latin typeface="华文中宋" panose="02010600040101010101" pitchFamily="2" charset="-122"/>
                    <a:ea typeface="华文中宋" panose="02010600040101010101" pitchFamily="2" charset="-122"/>
                  </a:rPr>
                  <a:t>方法</a:t>
                </a:r>
                <a:r>
                  <a:rPr lang="en-US" altLang="zh-CN" sz="2800" dirty="0" smtClean="0">
                    <a:latin typeface="华文中宋" panose="02010600040101010101" pitchFamily="2" charset="-122"/>
                    <a:ea typeface="华文中宋" panose="02010600040101010101" pitchFamily="2" charset="-122"/>
                  </a:rPr>
                  <a:t>3</a:t>
                </a:r>
                <a:r>
                  <a:rPr lang="zh-CN" altLang="en-US" sz="2800" dirty="0" smtClean="0">
                    <a:latin typeface="华文中宋" panose="02010600040101010101" pitchFamily="2" charset="-122"/>
                    <a:ea typeface="华文中宋" panose="02010600040101010101" pitchFamily="2" charset="-122"/>
                  </a:rPr>
                  <a:t>：在方法</a:t>
                </a:r>
                <a:r>
                  <a:rPr lang="en-US" altLang="zh-CN" sz="2800" dirty="0" smtClean="0">
                    <a:latin typeface="华文中宋" panose="02010600040101010101" pitchFamily="2" charset="-122"/>
                    <a:ea typeface="华文中宋" panose="02010600040101010101" pitchFamily="2" charset="-122"/>
                  </a:rPr>
                  <a:t>1</a:t>
                </a:r>
                <a:r>
                  <a:rPr lang="zh-CN" altLang="en-US" sz="2800" dirty="0" smtClean="0">
                    <a:latin typeface="华文中宋" panose="02010600040101010101" pitchFamily="2" charset="-122"/>
                    <a:ea typeface="华文中宋" panose="02010600040101010101" pitchFamily="2" charset="-122"/>
                  </a:rPr>
                  <a:t>的基础上考虑覆盖率、深度与执行率（</a:t>
                </a:r>
                <a:r>
                  <a:rPr lang="en-US" altLang="zh-CN" sz="2800" dirty="0" smtClean="0">
                    <a:latin typeface="华文中宋" panose="02010600040101010101" pitchFamily="2" charset="-122"/>
                    <a:ea typeface="华文中宋" panose="02010600040101010101" pitchFamily="2" charset="-122"/>
                  </a:rPr>
                  <a:t>PPZ</a:t>
                </a:r>
                <a:r>
                  <a:rPr lang="zh-CN" altLang="en-US" sz="2800" dirty="0" smtClean="0">
                    <a:latin typeface="华文中宋" panose="02010600040101010101" pitchFamily="2" charset="-122"/>
                    <a:ea typeface="华文中宋" panose="02010600040101010101" pitchFamily="2" charset="-122"/>
                  </a:rPr>
                  <a:t>）</a:t>
                </a:r>
                <a:endParaRPr lang="en-US" altLang="zh-CN" sz="2800" dirty="0" smtClean="0">
                  <a:latin typeface="华文中宋" panose="02010600040101010101" pitchFamily="2" charset="-122"/>
                  <a:ea typeface="华文中宋" panose="02010600040101010101" pitchFamily="2" charset="-122"/>
                </a:endParaRPr>
              </a:p>
              <a:p>
                <a:pPr lvl="1"/>
                <a:r>
                  <a:rPr lang="en-US" altLang="zh-CN" sz="2400" b="1" dirty="0">
                    <a:latin typeface="华文中宋" panose="02010600040101010101" pitchFamily="2" charset="-122"/>
                    <a:ea typeface="华文中宋" panose="02010600040101010101" pitchFamily="2" charset="-122"/>
                  </a:rPr>
                  <a:t>Petri</a:t>
                </a:r>
                <a:r>
                  <a:rPr lang="zh-CN" altLang="zh-CN" sz="2400" b="1" dirty="0">
                    <a:latin typeface="华文中宋" panose="02010600040101010101" pitchFamily="2" charset="-122"/>
                    <a:ea typeface="华文中宋" panose="02010600040101010101" pitchFamily="2" charset="-122"/>
                  </a:rPr>
                  <a:t>，</a:t>
                </a:r>
                <a:r>
                  <a:rPr lang="en-US" altLang="zh-CN" sz="2400" b="1" dirty="0">
                    <a:latin typeface="华文中宋" panose="02010600040101010101" pitchFamily="2" charset="-122"/>
                    <a:ea typeface="华文中宋" panose="02010600040101010101" pitchFamily="2" charset="-122"/>
                  </a:rPr>
                  <a:t>Plummer</a:t>
                </a:r>
                <a:r>
                  <a:rPr lang="zh-CN" altLang="zh-CN" sz="2400" b="1" dirty="0">
                    <a:latin typeface="华文中宋" panose="02010600040101010101" pitchFamily="2" charset="-122"/>
                    <a:ea typeface="华文中宋" panose="02010600040101010101" pitchFamily="2" charset="-122"/>
                  </a:rPr>
                  <a:t>和</a:t>
                </a:r>
                <a:r>
                  <a:rPr lang="en-US" altLang="zh-CN" sz="2400" b="1" dirty="0" err="1">
                    <a:latin typeface="华文中宋" panose="02010600040101010101" pitchFamily="2" charset="-122"/>
                    <a:ea typeface="华文中宋" panose="02010600040101010101" pitchFamily="2" charset="-122"/>
                  </a:rPr>
                  <a:t>Zhai</a:t>
                </a:r>
                <a:r>
                  <a:rPr lang="zh-CN" altLang="zh-CN" sz="2400" b="1" dirty="0">
                    <a:latin typeface="华文中宋" panose="02010600040101010101" pitchFamily="2" charset="-122"/>
                    <a:ea typeface="华文中宋" panose="02010600040101010101" pitchFamily="2" charset="-122"/>
                  </a:rPr>
                  <a:t>（</a:t>
                </a:r>
                <a:r>
                  <a:rPr lang="en-US" altLang="zh-CN" sz="2400" b="1" dirty="0">
                    <a:latin typeface="华文中宋" panose="02010600040101010101" pitchFamily="2" charset="-122"/>
                    <a:ea typeface="华文中宋" panose="02010600040101010101" pitchFamily="2" charset="-122"/>
                  </a:rPr>
                  <a:t>2012</a:t>
                </a:r>
                <a:r>
                  <a:rPr lang="zh-CN" altLang="zh-CN" sz="2400" b="1" dirty="0" smtClean="0">
                    <a:latin typeface="华文中宋" panose="02010600040101010101" pitchFamily="2" charset="-122"/>
                    <a:ea typeface="华文中宋" panose="02010600040101010101" pitchFamily="2" charset="-122"/>
                  </a:rPr>
                  <a:t>）</a:t>
                </a:r>
                <a:endParaRPr lang="en-US" altLang="zh-CN" sz="2400" b="1" dirty="0" smtClean="0">
                  <a:latin typeface="华文中宋" panose="02010600040101010101" pitchFamily="2" charset="-122"/>
                  <a:ea typeface="华文中宋" panose="02010600040101010101" pitchFamily="2" charset="-122"/>
                </a:endParaRPr>
              </a:p>
              <a:p>
                <a:pPr lvl="1"/>
                <a:r>
                  <a:rPr lang="zh-CN" altLang="zh-CN" sz="2400" dirty="0" smtClean="0">
                    <a:latin typeface="华文中宋" panose="02010600040101010101" pitchFamily="2" charset="-122"/>
                    <a:ea typeface="华文中宋" panose="02010600040101010101" pitchFamily="2" charset="-122"/>
                    <a:cs typeface="Times New Roman" panose="02020603050405020304" pitchFamily="18" charset="0"/>
                  </a:rPr>
                  <a:t>“深度”：</a:t>
                </a:r>
                <a:r>
                  <a:rPr lang="zh-CN" altLang="en-US" sz="2400" dirty="0" smtClean="0">
                    <a:latin typeface="华文中宋" panose="02010600040101010101" pitchFamily="2" charset="-122"/>
                    <a:ea typeface="华文中宋" panose="02010600040101010101" pitchFamily="2" charset="-122"/>
                    <a:cs typeface="Times New Roman" panose="02020603050405020304" pitchFamily="18" charset="0"/>
                  </a:rPr>
                  <a:t>以对</a:t>
                </a:r>
                <a:r>
                  <a:rPr lang="zh-CN" altLang="zh-CN" sz="2400" dirty="0" smtClean="0">
                    <a:latin typeface="华文中宋" panose="02010600040101010101" pitchFamily="2" charset="-122"/>
                    <a:ea typeface="华文中宋" panose="02010600040101010101" pitchFamily="2" charset="-122"/>
                    <a:cs typeface="Times New Roman" panose="02020603050405020304" pitchFamily="18" charset="0"/>
                  </a:rPr>
                  <a:t>某</a:t>
                </a:r>
                <a:r>
                  <a:rPr lang="zh-CN" altLang="zh-CN" sz="2400" dirty="0">
                    <a:latin typeface="华文中宋" panose="02010600040101010101" pitchFamily="2" charset="-122"/>
                    <a:ea typeface="华文中宋" panose="02010600040101010101" pitchFamily="2" charset="-122"/>
                    <a:cs typeface="Times New Roman" panose="02020603050405020304" pitchFamily="18" charset="0"/>
                  </a:rPr>
                  <a:t>一</a:t>
                </a:r>
                <a:r>
                  <a:rPr lang="zh-CN" altLang="zh-CN" sz="2400" dirty="0" smtClean="0">
                    <a:latin typeface="华文中宋" panose="02010600040101010101" pitchFamily="2" charset="-122"/>
                    <a:ea typeface="华文中宋" panose="02010600040101010101" pitchFamily="2" charset="-122"/>
                    <a:cs typeface="Times New Roman" panose="02020603050405020304" pitchFamily="18" charset="0"/>
                  </a:rPr>
                  <a:t>议题</a:t>
                </a:r>
                <a:r>
                  <a:rPr lang="zh-CN" altLang="en-US" sz="2400" dirty="0" smtClean="0">
                    <a:latin typeface="华文中宋" panose="02010600040101010101" pitchFamily="2" charset="-122"/>
                    <a:ea typeface="华文中宋" panose="02010600040101010101" pitchFamily="2" charset="-122"/>
                    <a:cs typeface="Times New Roman" panose="02020603050405020304" pitchFamily="18" charset="0"/>
                  </a:rPr>
                  <a:t>或条款</a:t>
                </a:r>
                <a:r>
                  <a:rPr lang="zh-CN" altLang="zh-CN" sz="2400" dirty="0" smtClean="0">
                    <a:latin typeface="华文中宋" panose="02010600040101010101" pitchFamily="2" charset="-122"/>
                    <a:ea typeface="华文中宋" panose="02010600040101010101" pitchFamily="2" charset="-122"/>
                    <a:cs typeface="Times New Roman" panose="02020603050405020304" pitchFamily="18" charset="0"/>
                  </a:rPr>
                  <a:t>的文本</a:t>
                </a:r>
                <a:r>
                  <a:rPr lang="zh-CN" altLang="en-US" sz="2400" dirty="0" smtClean="0">
                    <a:latin typeface="华文中宋" panose="02010600040101010101" pitchFamily="2" charset="-122"/>
                    <a:ea typeface="华文中宋" panose="02010600040101010101" pitchFamily="2" charset="-122"/>
                    <a:cs typeface="Times New Roman" panose="02020603050405020304" pitchFamily="18" charset="0"/>
                  </a:rPr>
                  <a:t>的字符数表示</a:t>
                </a:r>
                <a:endParaRPr lang="en-US" altLang="zh-CN" sz="2400" dirty="0" smtClean="0">
                  <a:latin typeface="华文中宋" panose="02010600040101010101" pitchFamily="2" charset="-122"/>
                  <a:ea typeface="华文中宋" panose="02010600040101010101" pitchFamily="2" charset="-122"/>
                  <a:cs typeface="Times New Roman" panose="02020603050405020304" pitchFamily="18" charset="0"/>
                </a:endParaRPr>
              </a:p>
              <a:p>
                <a:pPr lvl="1"/>
                <a:r>
                  <a:rPr lang="zh-CN" altLang="en-US" sz="2400" dirty="0" smtClean="0">
                    <a:latin typeface="华文中宋" panose="02010600040101010101" pitchFamily="2" charset="-122"/>
                    <a:ea typeface="华文中宋" panose="02010600040101010101" pitchFamily="2" charset="-122"/>
                    <a:cs typeface="Times New Roman" panose="02020603050405020304" pitchFamily="18" charset="0"/>
                  </a:rPr>
                  <a:t>第一步：分别计算覆盖率、深度和执行率</a:t>
                </a:r>
                <a:endParaRPr lang="en-US" altLang="zh-CN" sz="2400" dirty="0" smtClean="0">
                  <a:latin typeface="华文中宋" panose="02010600040101010101" pitchFamily="2" charset="-122"/>
                  <a:ea typeface="华文中宋" panose="02010600040101010101" pitchFamily="2" charset="-122"/>
                  <a:cs typeface="Times New Roman" panose="02020603050405020304" pitchFamily="18" charset="0"/>
                </a:endParaRPr>
              </a:p>
              <a:p>
                <a:pPr lvl="1" algn="just">
                  <a:spcBef>
                    <a:spcPts val="780"/>
                  </a:spcBef>
                  <a:spcAft>
                    <a:spcPts val="780"/>
                  </a:spcAft>
                </a:pPr>
                <a:r>
                  <a:rPr lang="zh-CN" altLang="en-US" sz="2400" kern="100" dirty="0" smtClean="0">
                    <a:latin typeface="华文中宋" panose="02010600040101010101" pitchFamily="2" charset="-122"/>
                    <a:ea typeface="华文中宋" panose="02010600040101010101" pitchFamily="2" charset="-122"/>
                    <a:cs typeface="Times New Roman" panose="02020603050405020304" pitchFamily="18" charset="0"/>
                  </a:rPr>
                  <a:t>第二步：</a:t>
                </a:r>
                <a:r>
                  <a:rPr lang="zh-CN" altLang="zh-CN" sz="2400" kern="100" dirty="0" smtClean="0">
                    <a:latin typeface="华文中宋" panose="02010600040101010101" pitchFamily="2" charset="-122"/>
                    <a:ea typeface="华文中宋" panose="02010600040101010101" pitchFamily="2" charset="-122"/>
                    <a:cs typeface="Times New Roman" panose="02020603050405020304" pitchFamily="18" charset="0"/>
                  </a:rPr>
                  <a:t>标准化</a:t>
                </a:r>
                <a:r>
                  <a:rPr lang="zh-CN" altLang="zh-CN" sz="2400" b="1" kern="100" dirty="0">
                    <a:latin typeface="华文中宋" panose="02010600040101010101" pitchFamily="2" charset="-122"/>
                    <a:ea typeface="华文中宋" panose="02010600040101010101" pitchFamily="2" charset="-122"/>
                    <a:cs typeface="Times New Roman" panose="02020603050405020304" pitchFamily="18" charset="0"/>
                  </a:rPr>
                  <a:t>调整</a:t>
                </a:r>
                <a:endParaRPr lang="zh-CN" altLang="zh-CN" sz="2400" kern="100" dirty="0">
                  <a:latin typeface="华文中宋" panose="02010600040101010101" pitchFamily="2" charset="-122"/>
                  <a:ea typeface="华文中宋" panose="02010600040101010101" pitchFamily="2" charset="-122"/>
                  <a:cs typeface="Times New Roman" panose="02020603050405020304" pitchFamily="18" charset="0"/>
                </a:endParaRPr>
              </a:p>
              <a:p>
                <a:pPr lvl="2" algn="just"/>
                <a:r>
                  <a:rPr lang="zh-CN" altLang="zh-CN" sz="2000" kern="100" dirty="0">
                    <a:latin typeface="Calibri" panose="020F0502020204030204" pitchFamily="34" charset="0"/>
                    <a:cs typeface="Times New Roman" panose="02020603050405020304" pitchFamily="18" charset="0"/>
                  </a:rPr>
                  <a:t>将上述三个指标进行标准化调整，调整公式如下</a:t>
                </a:r>
                <a:r>
                  <a:rPr lang="zh-CN" altLang="zh-CN" sz="2000" kern="100" dirty="0" smtClean="0">
                    <a:latin typeface="Calibri" panose="020F0502020204030204" pitchFamily="34" charset="0"/>
                    <a:cs typeface="Times New Roman" panose="02020603050405020304" pitchFamily="18" charset="0"/>
                  </a:rPr>
                  <a:t>：</a:t>
                </a:r>
                <a:r>
                  <a:rPr lang="en-US" altLang="zh-CN" sz="2000" kern="100" dirty="0" err="1" smtClean="0">
                    <a:latin typeface="Calibri" panose="020F0502020204030204" pitchFamily="34" charset="0"/>
                    <a:cs typeface="Times New Roman" panose="02020603050405020304" pitchFamily="18" charset="0"/>
                  </a:rPr>
                  <a:t>s</a:t>
                </a:r>
                <a:r>
                  <a:rPr lang="en-US" altLang="zh-CN" sz="2000" kern="100" baseline="30000" dirty="0" err="1" smtClean="0">
                    <a:latin typeface="Calibri" panose="020F0502020204030204" pitchFamily="34" charset="0"/>
                    <a:cs typeface="Times New Roman" panose="02020603050405020304" pitchFamily="18" charset="0"/>
                  </a:rPr>
                  <a:t>k</a:t>
                </a:r>
                <a:r>
                  <a:rPr lang="en-US" altLang="zh-CN" sz="2000" kern="100" baseline="30000" dirty="0" smtClean="0">
                    <a:latin typeface="Calibri" panose="020F0502020204030204" pitchFamily="34" charset="0"/>
                    <a:cs typeface="Times New Roman" panose="02020603050405020304" pitchFamily="18" charset="0"/>
                  </a:rPr>
                  <a:t>*</a:t>
                </a:r>
                <a:r>
                  <a:rPr lang="en-US" altLang="zh-CN" sz="2000" kern="100" baseline="-25000" dirty="0" err="1" smtClean="0">
                    <a:latin typeface="Calibri" panose="020F0502020204030204" pitchFamily="34" charset="0"/>
                    <a:cs typeface="Times New Roman" panose="02020603050405020304" pitchFamily="18" charset="0"/>
                  </a:rPr>
                  <a:t>ij</a:t>
                </a:r>
                <a:r>
                  <a:rPr lang="en-US" altLang="zh-CN" sz="2000" kern="100" dirty="0" smtClean="0">
                    <a:latin typeface="Calibri" panose="020F0502020204030204" pitchFamily="34" charset="0"/>
                    <a:cs typeface="Times New Roman" panose="02020603050405020304" pitchFamily="18" charset="0"/>
                  </a:rPr>
                  <a:t>=a</a:t>
                </a:r>
                <a:r>
                  <a:rPr lang="en-US" altLang="zh-CN" sz="2000" kern="100" dirty="0">
                    <a:latin typeface="Calibri" panose="020F0502020204030204" pitchFamily="34" charset="0"/>
                    <a:cs typeface="Times New Roman" panose="02020603050405020304" pitchFamily="18" charset="0"/>
                  </a:rPr>
                  <a:t>+</a:t>
                </a:r>
                <a:r>
                  <a:rPr lang="zh-CN" altLang="zh-CN" sz="2000" kern="100" dirty="0">
                    <a:latin typeface="Calibri" panose="020F0502020204030204" pitchFamily="34" charset="0"/>
                    <a:cs typeface="Times New Roman" panose="02020603050405020304" pitchFamily="18" charset="0"/>
                  </a:rPr>
                  <a:t>（</a:t>
                </a:r>
                <a:r>
                  <a:rPr lang="en-US" altLang="zh-CN" sz="2000" kern="100" dirty="0">
                    <a:latin typeface="Calibri" panose="020F0502020204030204" pitchFamily="34" charset="0"/>
                    <a:cs typeface="Times New Roman" panose="02020603050405020304" pitchFamily="18" charset="0"/>
                  </a:rPr>
                  <a:t>1-a</a:t>
                </a:r>
                <a:r>
                  <a:rPr lang="zh-CN" altLang="zh-CN" sz="2000" kern="100" dirty="0">
                    <a:latin typeface="Calibri" panose="020F0502020204030204" pitchFamily="34" charset="0"/>
                    <a:cs typeface="Times New Roman" panose="02020603050405020304" pitchFamily="18" charset="0"/>
                  </a:rPr>
                  <a:t>）（</a:t>
                </a:r>
                <a:r>
                  <a:rPr lang="en-US" altLang="zh-CN" sz="2000" kern="0" dirty="0">
                    <a:latin typeface="Calibri" panose="020F0502020204030204" pitchFamily="34" charset="0"/>
                    <a:cs typeface="Times New Roman" panose="02020603050405020304" pitchFamily="18" charset="0"/>
                  </a:rPr>
                  <a:t>s</a:t>
                </a:r>
                <a:r>
                  <a:rPr lang="en-US" altLang="zh-CN" sz="2000" kern="0" baseline="30000" dirty="0">
                    <a:latin typeface="Calibri" panose="020F0502020204030204" pitchFamily="34" charset="0"/>
                    <a:cs typeface="Times New Roman" panose="02020603050405020304" pitchFamily="18" charset="0"/>
                  </a:rPr>
                  <a:t>k</a:t>
                </a:r>
                <a:r>
                  <a:rPr lang="en-US" altLang="zh-CN" sz="2000" kern="0" baseline="-25000" dirty="0">
                    <a:latin typeface="Calibri" panose="020F0502020204030204" pitchFamily="34" charset="0"/>
                    <a:cs typeface="Times New Roman" panose="02020603050405020304" pitchFamily="18" charset="0"/>
                  </a:rPr>
                  <a:t>ij</a:t>
                </a:r>
                <a:r>
                  <a:rPr lang="en-US" altLang="zh-CN" sz="2000" kern="0" dirty="0">
                    <a:latin typeface="Calibri" panose="020F0502020204030204" pitchFamily="34" charset="0"/>
                    <a:cs typeface="Times New Roman" panose="02020603050405020304" pitchFamily="18" charset="0"/>
                  </a:rPr>
                  <a:t>-s</a:t>
                </a:r>
                <a:r>
                  <a:rPr lang="en-US" altLang="zh-CN" sz="2000" kern="0" baseline="30000" dirty="0">
                    <a:latin typeface="Calibri" panose="020F0502020204030204" pitchFamily="34" charset="0"/>
                    <a:cs typeface="Times New Roman" panose="02020603050405020304" pitchFamily="18" charset="0"/>
                  </a:rPr>
                  <a:t>k</a:t>
                </a:r>
                <a:r>
                  <a:rPr lang="en-US" altLang="zh-CN" sz="2000" kern="0" baseline="-25000" dirty="0">
                    <a:latin typeface="Calibri" panose="020F0502020204030204" pitchFamily="34" charset="0"/>
                    <a:cs typeface="Times New Roman" panose="02020603050405020304" pitchFamily="18" charset="0"/>
                  </a:rPr>
                  <a:t>t,10%</a:t>
                </a:r>
                <a:r>
                  <a:rPr lang="zh-CN" altLang="zh-CN" sz="2000" kern="0" dirty="0">
                    <a:latin typeface="Calibri" panose="020F0502020204030204" pitchFamily="34" charset="0"/>
                    <a:cs typeface="Times New Roman" panose="02020603050405020304" pitchFamily="18" charset="0"/>
                  </a:rPr>
                  <a:t>）</a:t>
                </a:r>
                <a:r>
                  <a:rPr lang="en-US" altLang="zh-CN" sz="2000" kern="0" dirty="0">
                    <a:latin typeface="Calibri" panose="020F0502020204030204" pitchFamily="34" charset="0"/>
                    <a:cs typeface="Times New Roman" panose="02020603050405020304" pitchFamily="18" charset="0"/>
                  </a:rPr>
                  <a:t>/</a:t>
                </a:r>
                <a:r>
                  <a:rPr lang="zh-CN" altLang="zh-CN" sz="2000" kern="100" dirty="0">
                    <a:latin typeface="Calibri" panose="020F0502020204030204" pitchFamily="34" charset="0"/>
                    <a:cs typeface="Times New Roman" panose="02020603050405020304" pitchFamily="18" charset="0"/>
                  </a:rPr>
                  <a:t>（</a:t>
                </a:r>
                <a:r>
                  <a:rPr lang="en-US" altLang="zh-CN" sz="2000" kern="0" dirty="0">
                    <a:latin typeface="Calibri" panose="020F0502020204030204" pitchFamily="34" charset="0"/>
                    <a:cs typeface="Times New Roman" panose="02020603050405020304" pitchFamily="18" charset="0"/>
                  </a:rPr>
                  <a:t>s</a:t>
                </a:r>
                <a:r>
                  <a:rPr lang="en-US" altLang="zh-CN" sz="2000" kern="0" baseline="30000" dirty="0">
                    <a:latin typeface="Calibri" panose="020F0502020204030204" pitchFamily="34" charset="0"/>
                    <a:cs typeface="Times New Roman" panose="02020603050405020304" pitchFamily="18" charset="0"/>
                  </a:rPr>
                  <a:t>k</a:t>
                </a:r>
                <a:r>
                  <a:rPr lang="en-US" altLang="zh-CN" sz="2000" kern="0" baseline="-25000" dirty="0">
                    <a:latin typeface="Calibri" panose="020F0502020204030204" pitchFamily="34" charset="0"/>
                    <a:cs typeface="Times New Roman" panose="02020603050405020304" pitchFamily="18" charset="0"/>
                  </a:rPr>
                  <a:t>t,90%</a:t>
                </a:r>
                <a:r>
                  <a:rPr lang="en-US" altLang="zh-CN" sz="2000" kern="0" dirty="0">
                    <a:latin typeface="Calibri" panose="020F0502020204030204" pitchFamily="34" charset="0"/>
                    <a:cs typeface="Times New Roman" panose="02020603050405020304" pitchFamily="18" charset="0"/>
                  </a:rPr>
                  <a:t>-s</a:t>
                </a:r>
                <a:r>
                  <a:rPr lang="en-US" altLang="zh-CN" sz="2000" kern="0" baseline="30000" dirty="0">
                    <a:latin typeface="Calibri" panose="020F0502020204030204" pitchFamily="34" charset="0"/>
                    <a:cs typeface="Times New Roman" panose="02020603050405020304" pitchFamily="18" charset="0"/>
                  </a:rPr>
                  <a:t>k</a:t>
                </a:r>
                <a:r>
                  <a:rPr lang="en-US" altLang="zh-CN" sz="2000" kern="0" baseline="-25000" dirty="0">
                    <a:latin typeface="Calibri" panose="020F0502020204030204" pitchFamily="34" charset="0"/>
                    <a:cs typeface="Times New Roman" panose="02020603050405020304" pitchFamily="18" charset="0"/>
                  </a:rPr>
                  <a:t>t,10%</a:t>
                </a:r>
                <a:r>
                  <a:rPr lang="zh-CN" altLang="zh-CN" sz="2000" kern="0" dirty="0">
                    <a:latin typeface="Calibri" panose="020F0502020204030204" pitchFamily="34" charset="0"/>
                    <a:cs typeface="Times New Roman" panose="02020603050405020304" pitchFamily="18" charset="0"/>
                  </a:rPr>
                  <a:t>），</a:t>
                </a:r>
                <a:r>
                  <a:rPr lang="en-US" altLang="zh-CN" sz="2000" kern="0" dirty="0">
                    <a:latin typeface="Calibri" panose="020F0502020204030204" pitchFamily="34" charset="0"/>
                    <a:cs typeface="Times New Roman" panose="02020603050405020304" pitchFamily="18" charset="0"/>
                  </a:rPr>
                  <a:t>a&lt; </a:t>
                </a:r>
                <a:r>
                  <a:rPr lang="en-US" altLang="zh-CN" sz="2000" kern="0" dirty="0" err="1" smtClean="0">
                    <a:latin typeface="Calibri" panose="020F0502020204030204" pitchFamily="34" charset="0"/>
                    <a:cs typeface="Times New Roman" panose="02020603050405020304" pitchFamily="18" charset="0"/>
                  </a:rPr>
                  <a:t>s</a:t>
                </a:r>
                <a:r>
                  <a:rPr lang="en-US" altLang="zh-CN" sz="2000" kern="0" baseline="30000" dirty="0" err="1" smtClean="0">
                    <a:latin typeface="Calibri" panose="020F0502020204030204" pitchFamily="34" charset="0"/>
                    <a:cs typeface="Times New Roman" panose="02020603050405020304" pitchFamily="18" charset="0"/>
                  </a:rPr>
                  <a:t>k</a:t>
                </a:r>
                <a:r>
                  <a:rPr lang="en-US" altLang="zh-CN" sz="2000" kern="0" baseline="30000" dirty="0" smtClean="0">
                    <a:latin typeface="Calibri" panose="020F0502020204030204" pitchFamily="34" charset="0"/>
                    <a:cs typeface="Times New Roman" panose="02020603050405020304" pitchFamily="18" charset="0"/>
                  </a:rPr>
                  <a:t>*</a:t>
                </a:r>
                <a:r>
                  <a:rPr lang="en-US" altLang="zh-CN" sz="2000" kern="0" baseline="-25000" dirty="0" err="1" smtClean="0">
                    <a:latin typeface="Calibri" panose="020F0502020204030204" pitchFamily="34" charset="0"/>
                    <a:cs typeface="Times New Roman" panose="02020603050405020304" pitchFamily="18" charset="0"/>
                  </a:rPr>
                  <a:t>ij</a:t>
                </a:r>
                <a:r>
                  <a:rPr lang="en-US" altLang="zh-CN" sz="2000" kern="0" dirty="0" smtClean="0">
                    <a:latin typeface="Calibri" panose="020F0502020204030204" pitchFamily="34" charset="0"/>
                    <a:cs typeface="Times New Roman" panose="02020603050405020304" pitchFamily="18" charset="0"/>
                  </a:rPr>
                  <a:t>&lt;1</a:t>
                </a:r>
                <a:r>
                  <a:rPr lang="zh-CN" altLang="en-US" sz="2000" kern="0" dirty="0" smtClean="0">
                    <a:latin typeface="Calibri" panose="020F0502020204030204" pitchFamily="34" charset="0"/>
                    <a:cs typeface="Times New Roman" panose="02020603050405020304" pitchFamily="18" charset="0"/>
                  </a:rPr>
                  <a:t>，</a:t>
                </a:r>
                <a:r>
                  <a:rPr lang="en-US" altLang="zh-CN" sz="2000" kern="100" dirty="0" err="1" smtClean="0">
                    <a:latin typeface="Calibri" panose="020F0502020204030204" pitchFamily="34" charset="0"/>
                    <a:cs typeface="Times New Roman" panose="02020603050405020304" pitchFamily="18" charset="0"/>
                  </a:rPr>
                  <a:t>s</a:t>
                </a:r>
                <a:r>
                  <a:rPr lang="en-US" altLang="zh-CN" sz="2000" kern="100" baseline="30000" dirty="0" err="1" smtClean="0">
                    <a:latin typeface="Calibri" panose="020F0502020204030204" pitchFamily="34" charset="0"/>
                    <a:cs typeface="Times New Roman" panose="02020603050405020304" pitchFamily="18" charset="0"/>
                  </a:rPr>
                  <a:t>k</a:t>
                </a:r>
                <a:r>
                  <a:rPr lang="en-US" altLang="zh-CN" sz="2000" kern="100" baseline="-25000" dirty="0" err="1" smtClean="0">
                    <a:latin typeface="Calibri" panose="020F0502020204030204" pitchFamily="34" charset="0"/>
                    <a:cs typeface="Times New Roman" panose="02020603050405020304" pitchFamily="18" charset="0"/>
                  </a:rPr>
                  <a:t>ij</a:t>
                </a:r>
                <a:r>
                  <a:rPr lang="zh-CN" altLang="zh-CN" sz="2000" kern="100" dirty="0">
                    <a:latin typeface="Calibri" panose="020F0502020204030204" pitchFamily="34" charset="0"/>
                    <a:cs typeface="Times New Roman" panose="02020603050405020304" pitchFamily="18" charset="0"/>
                  </a:rPr>
                  <a:t>表示国家</a:t>
                </a:r>
                <a:r>
                  <a:rPr lang="en-US" altLang="zh-CN" sz="2000" kern="100" dirty="0" err="1">
                    <a:latin typeface="Calibri" panose="020F0502020204030204" pitchFamily="34" charset="0"/>
                    <a:cs typeface="Times New Roman" panose="02020603050405020304" pitchFamily="18" charset="0"/>
                  </a:rPr>
                  <a:t>i</a:t>
                </a:r>
                <a:r>
                  <a:rPr lang="zh-CN" altLang="zh-CN" sz="2000" kern="100" dirty="0">
                    <a:latin typeface="Calibri" panose="020F0502020204030204" pitchFamily="34" charset="0"/>
                    <a:cs typeface="Times New Roman" panose="02020603050405020304" pitchFamily="18" charset="0"/>
                  </a:rPr>
                  <a:t>在领域</a:t>
                </a:r>
                <a:r>
                  <a:rPr lang="en-US" altLang="zh-CN" sz="2000" kern="100" dirty="0">
                    <a:latin typeface="Calibri" panose="020F0502020204030204" pitchFamily="34" charset="0"/>
                    <a:cs typeface="Times New Roman" panose="02020603050405020304" pitchFamily="18" charset="0"/>
                  </a:rPr>
                  <a:t>j</a:t>
                </a:r>
                <a:r>
                  <a:rPr lang="zh-CN" altLang="zh-CN" sz="2000" kern="100" dirty="0">
                    <a:latin typeface="Calibri" panose="020F0502020204030204" pitchFamily="34" charset="0"/>
                    <a:cs typeface="Times New Roman" panose="02020603050405020304" pitchFamily="18" charset="0"/>
                  </a:rPr>
                  <a:t>内所采取的第</a:t>
                </a:r>
                <a:r>
                  <a:rPr lang="en-US" altLang="zh-CN" sz="2000" kern="100" dirty="0">
                    <a:latin typeface="Calibri" panose="020F0502020204030204" pitchFamily="34" charset="0"/>
                    <a:cs typeface="Times New Roman" panose="02020603050405020304" pitchFamily="18" charset="0"/>
                  </a:rPr>
                  <a:t>k</a:t>
                </a:r>
                <a:r>
                  <a:rPr lang="zh-CN" altLang="zh-CN" sz="2000" kern="100" dirty="0">
                    <a:latin typeface="Calibri" panose="020F0502020204030204" pitchFamily="34" charset="0"/>
                    <a:cs typeface="Times New Roman" panose="02020603050405020304" pitchFamily="18" charset="0"/>
                  </a:rPr>
                  <a:t>种措施，</a:t>
                </a:r>
                <a:r>
                  <a:rPr lang="en-US" altLang="zh-CN" sz="2000" kern="100" dirty="0">
                    <a:latin typeface="Calibri" panose="020F0502020204030204" pitchFamily="34" charset="0"/>
                    <a:cs typeface="Times New Roman" panose="02020603050405020304" pitchFamily="18" charset="0"/>
                  </a:rPr>
                  <a:t>*</a:t>
                </a:r>
                <a:r>
                  <a:rPr lang="zh-CN" altLang="zh-CN" sz="2000" kern="100" dirty="0">
                    <a:latin typeface="Calibri" panose="020F0502020204030204" pitchFamily="34" charset="0"/>
                    <a:cs typeface="Times New Roman" panose="02020603050405020304" pitchFamily="18" charset="0"/>
                  </a:rPr>
                  <a:t>代表调整后的</a:t>
                </a:r>
                <a:r>
                  <a:rPr lang="zh-CN" altLang="zh-CN" sz="2000" kern="100" dirty="0" smtClean="0">
                    <a:latin typeface="Calibri" panose="020F0502020204030204" pitchFamily="34" charset="0"/>
                    <a:cs typeface="Times New Roman" panose="02020603050405020304" pitchFamily="18" charset="0"/>
                  </a:rPr>
                  <a:t>值</a:t>
                </a:r>
                <a:r>
                  <a:rPr lang="zh-CN" altLang="en-US" sz="2000" kern="100" dirty="0" smtClean="0">
                    <a:latin typeface="Calibri" panose="020F0502020204030204" pitchFamily="34" charset="0"/>
                    <a:cs typeface="Times New Roman" panose="02020603050405020304" pitchFamily="18" charset="0"/>
                  </a:rPr>
                  <a:t>；</a:t>
                </a:r>
                <a:r>
                  <a:rPr lang="en-US" altLang="zh-CN" sz="2000" kern="100" dirty="0" smtClean="0">
                    <a:latin typeface="Calibri" panose="020F0502020204030204" pitchFamily="34" charset="0"/>
                    <a:cs typeface="Times New Roman" panose="02020603050405020304" pitchFamily="18" charset="0"/>
                  </a:rPr>
                  <a:t>a</a:t>
                </a:r>
                <a:r>
                  <a:rPr lang="zh-CN" altLang="zh-CN" sz="2000" kern="100" dirty="0">
                    <a:latin typeface="Calibri" panose="020F0502020204030204" pitchFamily="34" charset="0"/>
                    <a:cs typeface="Times New Roman" panose="02020603050405020304" pitchFamily="18" charset="0"/>
                  </a:rPr>
                  <a:t>被粗略的取值为</a:t>
                </a:r>
                <a:r>
                  <a:rPr lang="en-US" altLang="zh-CN" sz="2000" kern="100" dirty="0">
                    <a:latin typeface="Calibri" panose="020F0502020204030204" pitchFamily="34" charset="0"/>
                    <a:cs typeface="Times New Roman" panose="02020603050405020304" pitchFamily="18" charset="0"/>
                  </a:rPr>
                  <a:t>0.5</a:t>
                </a:r>
                <a:r>
                  <a:rPr lang="zh-CN" altLang="zh-CN" sz="2000" kern="100" dirty="0">
                    <a:latin typeface="Calibri" panose="020F0502020204030204" pitchFamily="34" charset="0"/>
                    <a:cs typeface="Times New Roman" panose="02020603050405020304" pitchFamily="18" charset="0"/>
                  </a:rPr>
                  <a:t>。</a:t>
                </a:r>
              </a:p>
              <a:p>
                <a:pPr lvl="1" algn="just">
                  <a:spcBef>
                    <a:spcPts val="780"/>
                  </a:spcBef>
                </a:pPr>
                <a:r>
                  <a:rPr lang="zh-CN" altLang="en-US" sz="2400" kern="100" dirty="0" smtClean="0">
                    <a:latin typeface="华文中宋" panose="02010600040101010101" pitchFamily="2" charset="-122"/>
                    <a:ea typeface="华文中宋" panose="02010600040101010101" pitchFamily="2" charset="-122"/>
                    <a:cs typeface="Times New Roman" panose="02020603050405020304" pitchFamily="18" charset="0"/>
                  </a:rPr>
                  <a:t>第三步：</a:t>
                </a:r>
                <a:r>
                  <a:rPr lang="zh-CN" altLang="zh-CN" sz="2400" kern="100" dirty="0" smtClean="0">
                    <a:latin typeface="华文中宋" panose="02010600040101010101" pitchFamily="2" charset="-122"/>
                    <a:ea typeface="华文中宋" panose="02010600040101010101" pitchFamily="2" charset="-122"/>
                    <a:cs typeface="Times New Roman" panose="02020603050405020304" pitchFamily="18" charset="0"/>
                  </a:rPr>
                  <a:t>将</a:t>
                </a:r>
                <a:r>
                  <a:rPr lang="zh-CN" altLang="zh-CN" sz="2400" kern="100" dirty="0">
                    <a:latin typeface="华文中宋" panose="02010600040101010101" pitchFamily="2" charset="-122"/>
                    <a:ea typeface="华文中宋" panose="02010600040101010101" pitchFamily="2" charset="-122"/>
                    <a:cs typeface="Times New Roman" panose="02020603050405020304" pitchFamily="18" charset="0"/>
                  </a:rPr>
                  <a:t>调整后的指数平均</a:t>
                </a:r>
                <a:r>
                  <a:rPr lang="zh-CN" altLang="zh-CN" sz="2400" kern="100" dirty="0" smtClean="0">
                    <a:latin typeface="华文中宋" panose="02010600040101010101" pitchFamily="2" charset="-122"/>
                    <a:ea typeface="华文中宋" panose="02010600040101010101" pitchFamily="2" charset="-122"/>
                    <a:cs typeface="Times New Roman" panose="02020603050405020304" pitchFamily="18" charset="0"/>
                  </a:rPr>
                  <a:t>加权得到单一指数</a:t>
                </a:r>
                <a:endParaRPr lang="en-US" altLang="zh-CN" sz="2400" kern="100" dirty="0" smtClean="0">
                  <a:latin typeface="华文中宋" panose="02010600040101010101" pitchFamily="2" charset="-122"/>
                  <a:ea typeface="华文中宋" panose="02010600040101010101" pitchFamily="2" charset="-122"/>
                  <a:cs typeface="Times New Roman" panose="02020603050405020304" pitchFamily="18" charset="0"/>
                </a:endParaRPr>
              </a:p>
              <a:p>
                <a:pPr lvl="2" algn="just">
                  <a:spcBef>
                    <a:spcPts val="780"/>
                  </a:spcBef>
                </a:pPr>
                <a:r>
                  <a:rPr lang="zh-CN" altLang="zh-CN" sz="2000" kern="100" dirty="0" smtClean="0">
                    <a:latin typeface="Calibri" panose="020F0502020204030204" pitchFamily="34" charset="0"/>
                    <a:cs typeface="Times New Roman" panose="02020603050405020304" pitchFamily="18" charset="0"/>
                  </a:rPr>
                  <a:t>计算</a:t>
                </a:r>
                <a:r>
                  <a:rPr lang="zh-CN" altLang="zh-CN" sz="2000" kern="100" dirty="0">
                    <a:latin typeface="Calibri" panose="020F0502020204030204" pitchFamily="34" charset="0"/>
                    <a:cs typeface="Times New Roman" panose="02020603050405020304" pitchFamily="18" charset="0"/>
                  </a:rPr>
                  <a:t>公式为：</a:t>
                </a:r>
                <a:r>
                  <a:rPr lang="en-US" altLang="zh-CN" sz="2000" kern="100" dirty="0" err="1">
                    <a:latin typeface="Calibri" panose="020F0502020204030204" pitchFamily="34" charset="0"/>
                    <a:cs typeface="Times New Roman" panose="02020603050405020304" pitchFamily="18" charset="0"/>
                  </a:rPr>
                  <a:t>s</a:t>
                </a:r>
                <a:r>
                  <a:rPr lang="en-US" altLang="zh-CN" sz="2000" kern="100" baseline="-25000" dirty="0" err="1">
                    <a:latin typeface="Calibri" panose="020F0502020204030204" pitchFamily="34" charset="0"/>
                    <a:cs typeface="Times New Roman" panose="02020603050405020304" pitchFamily="18" charset="0"/>
                  </a:rPr>
                  <a:t>ij</a:t>
                </a:r>
                <a:r>
                  <a:rPr lang="en-US" altLang="zh-CN" sz="2000" kern="100" dirty="0">
                    <a:latin typeface="Calibri" panose="020F0502020204030204" pitchFamily="34" charset="0"/>
                    <a:cs typeface="Times New Roman" panose="02020603050405020304" pitchFamily="18" charset="0"/>
                  </a:rPr>
                  <a:t>=</a:t>
                </a:r>
                <a14:m>
                  <m:oMath xmlns:m="http://schemas.openxmlformats.org/officeDocument/2006/math">
                    <m:f>
                      <m:f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kern="100">
                            <a:latin typeface="Cambria Math" panose="02040503050406030204" pitchFamily="18" charset="0"/>
                            <a:cs typeface="Times New Roman" panose="02020603050405020304" pitchFamily="18" charset="0"/>
                          </a:rPr>
                          <m:t>1</m:t>
                        </m:r>
                      </m:num>
                      <m:den>
                        <m:r>
                          <a:rPr lang="en-US" altLang="zh-CN" sz="2000" kern="100">
                            <a:latin typeface="Cambria Math" panose="02040503050406030204" pitchFamily="18" charset="0"/>
                            <a:cs typeface="Times New Roman" panose="02020603050405020304" pitchFamily="18" charset="0"/>
                          </a:rPr>
                          <m:t>3</m:t>
                        </m:r>
                      </m:den>
                    </m:f>
                  </m:oMath>
                </a14:m>
                <a:r>
                  <a:rPr lang="zh-CN" altLang="zh-CN" sz="2000" kern="100" dirty="0">
                    <a:latin typeface="Calibri" panose="020F0502020204030204" pitchFamily="34" charset="0"/>
                    <a:cs typeface="Times New Roman" panose="02020603050405020304" pitchFamily="18" charset="0"/>
                  </a:rPr>
                  <a:t>∑</a:t>
                </a:r>
                <a:r>
                  <a:rPr lang="en-US" altLang="zh-CN" sz="2000" kern="100" baseline="-25000" dirty="0">
                    <a:latin typeface="宋体" panose="02010600030101010101" pitchFamily="2" charset="-122"/>
                    <a:cs typeface="Times New Roman" panose="02020603050405020304" pitchFamily="18" charset="0"/>
                  </a:rPr>
                  <a:t>k</a:t>
                </a:r>
                <a:r>
                  <a:rPr lang="en-US" altLang="zh-CN" sz="2000" kern="100" dirty="0">
                    <a:latin typeface="Calibri" panose="020F0502020204030204" pitchFamily="34" charset="0"/>
                    <a:cs typeface="Times New Roman" panose="02020603050405020304" pitchFamily="18" charset="0"/>
                  </a:rPr>
                  <a:t> </a:t>
                </a:r>
                <a:r>
                  <a:rPr lang="en-US" altLang="zh-CN" sz="2000" kern="100" dirty="0" err="1">
                    <a:latin typeface="Calibri" panose="020F0502020204030204" pitchFamily="34" charset="0"/>
                    <a:cs typeface="Times New Roman" panose="02020603050405020304" pitchFamily="18" charset="0"/>
                  </a:rPr>
                  <a:t>s</a:t>
                </a:r>
                <a:r>
                  <a:rPr lang="en-US" altLang="zh-CN" sz="2000" kern="100" baseline="30000" dirty="0" err="1">
                    <a:latin typeface="Calibri" panose="020F0502020204030204" pitchFamily="34" charset="0"/>
                    <a:cs typeface="Times New Roman" panose="02020603050405020304" pitchFamily="18" charset="0"/>
                  </a:rPr>
                  <a:t>k</a:t>
                </a:r>
                <a:r>
                  <a:rPr lang="en-US" altLang="zh-CN" sz="2000" kern="100" baseline="30000" dirty="0">
                    <a:latin typeface="Calibri" panose="020F0502020204030204" pitchFamily="34" charset="0"/>
                    <a:cs typeface="Times New Roman" panose="02020603050405020304" pitchFamily="18" charset="0"/>
                  </a:rPr>
                  <a:t>*</a:t>
                </a:r>
                <a:r>
                  <a:rPr lang="en-US" altLang="zh-CN" sz="2000" kern="100" baseline="-25000" dirty="0" err="1">
                    <a:latin typeface="Calibri" panose="020F0502020204030204" pitchFamily="34" charset="0"/>
                    <a:cs typeface="Times New Roman" panose="02020603050405020304" pitchFamily="18" charset="0"/>
                  </a:rPr>
                  <a:t>ij</a:t>
                </a:r>
                <a:endParaRPr lang="zh-CN" altLang="zh-CN" sz="2000" kern="100" dirty="0">
                  <a:latin typeface="Calibri" panose="020F0502020204030204" pitchFamily="34" charset="0"/>
                  <a:cs typeface="Times New Roman" panose="02020603050405020304" pitchFamily="18" charset="0"/>
                </a:endParaRPr>
              </a:p>
              <a:p>
                <a:pPr lvl="1"/>
                <a:endParaRPr lang="en-US" altLang="zh-CN" sz="1600" dirty="0" smtClean="0">
                  <a:solidFill>
                    <a:srgbClr val="000000"/>
                  </a:solidFill>
                  <a:latin typeface="华文中宋" panose="02010600040101010101" pitchFamily="2" charset="-122"/>
                  <a:ea typeface="华文中宋" panose="02010600040101010101" pitchFamily="2" charset="-122"/>
                </a:endParaRPr>
              </a:p>
              <a:p>
                <a:pPr lvl="1"/>
                <a:endParaRPr lang="en-US" altLang="zh-CN" sz="2000" dirty="0" smtClean="0">
                  <a:solidFill>
                    <a:srgbClr val="000000"/>
                  </a:solidFill>
                  <a:latin typeface="华文中宋" panose="02010600040101010101" pitchFamily="2" charset="-122"/>
                  <a:ea typeface="华文中宋" panose="02010600040101010101" pitchFamily="2" charset="-122"/>
                </a:endParaRPr>
              </a:p>
              <a:p>
                <a:endParaRPr lang="en-US" altLang="zh-CN" dirty="0" smtClean="0">
                  <a:cs typeface="Times New Roman" panose="02020603050405020304" pitchFamily="18" charset="0"/>
                </a:endParaRPr>
              </a:p>
              <a:p>
                <a:pPr lvl="1"/>
                <a:endParaRPr lang="en-US" altLang="zh-CN" dirty="0" smtClean="0"/>
              </a:p>
              <a:p>
                <a:pPr lvl="1"/>
                <a:endParaRPr lang="zh-CN" altLang="en-US" dirty="0" smtClean="0"/>
              </a:p>
            </p:txBody>
          </p:sp>
        </mc:Choice>
        <mc:Fallback xmlns="">
          <p:sp>
            <p:nvSpPr>
              <p:cNvPr id="32771" name="内容占位符 2"/>
              <p:cNvSpPr>
                <a:spLocks noGrp="1" noRot="1" noChangeAspect="1" noMove="1" noResize="1" noEditPoints="1" noAdjustHandles="1" noChangeArrowheads="1" noChangeShapeType="1" noTextEdit="1"/>
              </p:cNvSpPr>
              <p:nvPr>
                <p:ph idx="1"/>
              </p:nvPr>
            </p:nvSpPr>
            <p:spPr>
              <a:xfrm>
                <a:off x="457200" y="836712"/>
                <a:ext cx="8229600" cy="5289451"/>
              </a:xfrm>
              <a:blipFill rotWithShape="0">
                <a:blip r:embed="rId2"/>
                <a:stretch>
                  <a:fillRect l="-1333" t="-1152" r="-3778"/>
                </a:stretch>
              </a:blipFill>
            </p:spPr>
            <p:txBody>
              <a:bodyPr/>
              <a:lstStyle/>
              <a:p>
                <a:r>
                  <a:rPr lang="zh-CN" altLang="en-US">
                    <a:noFill/>
                  </a:rPr>
                  <a:t> </a:t>
                </a:r>
              </a:p>
            </p:txBody>
          </p:sp>
        </mc:Fallback>
      </mc:AlternateContent>
      <p:sp>
        <p:nvSpPr>
          <p:cNvPr id="3277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CAD5CFB-07FA-4112-B0A9-48FA456B534A}" type="slidenum">
              <a:rPr lang="en-US" altLang="zh-CN">
                <a:solidFill>
                  <a:srgbClr val="898989"/>
                </a:solidFill>
                <a:latin typeface="Calibri" panose="020F0502020204030204" pitchFamily="34" charset="0"/>
              </a:rPr>
              <a:pPr/>
              <a:t>21</a:t>
            </a:fld>
            <a:endParaRPr lang="zh-CN" altLang="zh-CN">
              <a:solidFill>
                <a:srgbClr val="898989"/>
              </a:solidFill>
              <a:latin typeface="Calibri" panose="020F0502020204030204" pitchFamily="34" charset="0"/>
            </a:endParaRPr>
          </a:p>
        </p:txBody>
      </p:sp>
    </p:spTree>
    <p:extLst>
      <p:ext uri="{BB962C8B-B14F-4D97-AF65-F5344CB8AC3E}">
        <p14:creationId xmlns:p14="http://schemas.microsoft.com/office/powerpoint/2010/main" val="703645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785794"/>
          </a:xfrm>
        </p:spPr>
        <p:txBody>
          <a:bodyPr>
            <a:normAutofit/>
          </a:bodyPr>
          <a:lstStyle/>
          <a:p>
            <a:pPr algn="l"/>
            <a:r>
              <a:rPr lang="zh-CN" altLang="en-US" sz="2400" b="1" dirty="0" smtClean="0">
                <a:solidFill>
                  <a:srgbClr val="FF0000"/>
                </a:solidFill>
                <a:latin typeface="华文中宋" pitchFamily="2" charset="-122"/>
                <a:ea typeface="华文中宋" pitchFamily="2" charset="-122"/>
              </a:rPr>
              <a:t>方法</a:t>
            </a:r>
            <a:r>
              <a:rPr lang="en-US" altLang="zh-CN" sz="2400" b="1" dirty="0" smtClean="0">
                <a:solidFill>
                  <a:srgbClr val="FF0000"/>
                </a:solidFill>
                <a:latin typeface="华文中宋" pitchFamily="2" charset="-122"/>
                <a:ea typeface="华文中宋" pitchFamily="2" charset="-122"/>
              </a:rPr>
              <a:t>3</a:t>
            </a:r>
            <a:r>
              <a:rPr lang="zh-CN" altLang="en-US" sz="2400" b="1" dirty="0" smtClean="0">
                <a:solidFill>
                  <a:srgbClr val="FF0000"/>
                </a:solidFill>
                <a:latin typeface="华文中宋" pitchFamily="2" charset="-122"/>
                <a:ea typeface="华文中宋" pitchFamily="2" charset="-122"/>
              </a:rPr>
              <a:t>举例：</a:t>
            </a:r>
            <a:r>
              <a:rPr lang="en-US" altLang="zh-CN" sz="2400" dirty="0" smtClean="0">
                <a:solidFill>
                  <a:srgbClr val="FF0000"/>
                </a:solidFill>
                <a:latin typeface="华文中宋" pitchFamily="2" charset="-122"/>
                <a:ea typeface="华文中宋" pitchFamily="2" charset="-122"/>
              </a:rPr>
              <a:t>Petri</a:t>
            </a:r>
            <a:r>
              <a:rPr lang="zh-CN" altLang="en-US" sz="2400" dirty="0" smtClean="0">
                <a:solidFill>
                  <a:srgbClr val="FF0000"/>
                </a:solidFill>
                <a:latin typeface="华文中宋" pitchFamily="2" charset="-122"/>
                <a:ea typeface="华文中宋" pitchFamily="2" charset="-122"/>
              </a:rPr>
              <a:t>等（</a:t>
            </a:r>
            <a:r>
              <a:rPr lang="en-US" altLang="zh-CN" sz="2400" dirty="0" smtClean="0">
                <a:solidFill>
                  <a:srgbClr val="FF0000"/>
                </a:solidFill>
                <a:latin typeface="华文中宋" pitchFamily="2" charset="-122"/>
                <a:ea typeface="华文中宋" pitchFamily="2" charset="-122"/>
              </a:rPr>
              <a:t>2012</a:t>
            </a:r>
            <a:r>
              <a:rPr lang="zh-CN" altLang="en-US" sz="2400" dirty="0" smtClean="0">
                <a:solidFill>
                  <a:srgbClr val="FF0000"/>
                </a:solidFill>
                <a:latin typeface="华文中宋" pitchFamily="2" charset="-122"/>
                <a:ea typeface="华文中宋" pitchFamily="2" charset="-122"/>
              </a:rPr>
              <a:t>）对于亚太</a:t>
            </a:r>
            <a:r>
              <a:rPr lang="en-US" altLang="zh-CN" sz="2400" dirty="0" smtClean="0">
                <a:solidFill>
                  <a:srgbClr val="FF0000"/>
                </a:solidFill>
                <a:latin typeface="华文中宋" pitchFamily="2" charset="-122"/>
                <a:ea typeface="华文中宋" pitchFamily="2" charset="-122"/>
              </a:rPr>
              <a:t>FTAs</a:t>
            </a:r>
            <a:r>
              <a:rPr lang="zh-CN" altLang="en-US" sz="2400" dirty="0" smtClean="0">
                <a:solidFill>
                  <a:srgbClr val="FF0000"/>
                </a:solidFill>
                <a:latin typeface="华文中宋" pitchFamily="2" charset="-122"/>
                <a:ea typeface="华文中宋" pitchFamily="2" charset="-122"/>
              </a:rPr>
              <a:t>条款的</a:t>
            </a:r>
            <a:r>
              <a:rPr lang="zh-CN" altLang="en-US" sz="2400" dirty="0">
                <a:solidFill>
                  <a:srgbClr val="FF0000"/>
                </a:solidFill>
                <a:latin typeface="华文中宋" pitchFamily="2" charset="-122"/>
                <a:ea typeface="华文中宋" pitchFamily="2" charset="-122"/>
              </a:rPr>
              <a:t>度量</a:t>
            </a:r>
          </a:p>
        </p:txBody>
      </p:sp>
      <p:graphicFrame>
        <p:nvGraphicFramePr>
          <p:cNvPr id="5" name="内容占位符 4"/>
          <p:cNvGraphicFramePr>
            <a:graphicFrameLocks noGrp="1"/>
          </p:cNvGraphicFramePr>
          <p:nvPr>
            <p:ph idx="1"/>
          </p:nvPr>
        </p:nvGraphicFramePr>
        <p:xfrm>
          <a:off x="357158" y="785801"/>
          <a:ext cx="8429684" cy="5002558"/>
        </p:xfrm>
        <a:graphic>
          <a:graphicData uri="http://schemas.openxmlformats.org/drawingml/2006/table">
            <a:tbl>
              <a:tblPr firstRow="1" bandRow="1">
                <a:tableStyleId>{5C22544A-7EE6-4342-B048-85BDC9FD1C3A}</a:tableStyleId>
              </a:tblPr>
              <a:tblGrid>
                <a:gridCol w="2107421"/>
                <a:gridCol w="2107421"/>
                <a:gridCol w="2107421"/>
                <a:gridCol w="2107421"/>
              </a:tblGrid>
              <a:tr h="333377">
                <a:tc>
                  <a:txBody>
                    <a:bodyPr/>
                    <a:lstStyle/>
                    <a:p>
                      <a:pPr algn="ctr"/>
                      <a:r>
                        <a:rPr lang="zh-CN" altLang="en-US" sz="1600" dirty="0" smtClean="0">
                          <a:latin typeface="Times New Roman" pitchFamily="18" charset="0"/>
                          <a:cs typeface="Times New Roman" pitchFamily="18" charset="0"/>
                        </a:rPr>
                        <a:t>议题</a:t>
                      </a:r>
                      <a:endParaRPr lang="zh-CN" altLang="en-US" sz="1600" dirty="0">
                        <a:latin typeface="Times New Roman" pitchFamily="18" charset="0"/>
                        <a:cs typeface="Times New Roman" pitchFamily="18" charset="0"/>
                      </a:endParaRPr>
                    </a:p>
                  </a:txBody>
                  <a:tcPr/>
                </a:tc>
                <a:tc>
                  <a:txBody>
                    <a:bodyPr/>
                    <a:lstStyle/>
                    <a:p>
                      <a:pPr algn="ctr"/>
                      <a:r>
                        <a:rPr lang="en-US" altLang="zh-CN" sz="1600" dirty="0" smtClean="0">
                          <a:latin typeface="Times New Roman" pitchFamily="18" charset="0"/>
                          <a:cs typeface="Times New Roman" pitchFamily="18" charset="0"/>
                        </a:rPr>
                        <a:t>2000</a:t>
                      </a:r>
                      <a:r>
                        <a:rPr lang="zh-CN" altLang="en-US" sz="1600" dirty="0" smtClean="0">
                          <a:latin typeface="Times New Roman" pitchFamily="18" charset="0"/>
                          <a:cs typeface="Times New Roman" pitchFamily="18" charset="0"/>
                        </a:rPr>
                        <a:t>年以前</a:t>
                      </a:r>
                      <a:endParaRPr lang="zh-CN" altLang="en-US" sz="1600" dirty="0">
                        <a:latin typeface="Times New Roman" pitchFamily="18" charset="0"/>
                        <a:cs typeface="Times New Roman" pitchFamily="18" charset="0"/>
                      </a:endParaRPr>
                    </a:p>
                  </a:txBody>
                  <a:tcPr/>
                </a:tc>
                <a:tc>
                  <a:txBody>
                    <a:bodyPr/>
                    <a:lstStyle/>
                    <a:p>
                      <a:pPr algn="ctr"/>
                      <a:r>
                        <a:rPr lang="en-US" altLang="zh-CN" sz="1600" dirty="0" smtClean="0">
                          <a:latin typeface="Times New Roman" pitchFamily="18" charset="0"/>
                          <a:cs typeface="Times New Roman" pitchFamily="18" charset="0"/>
                        </a:rPr>
                        <a:t>2000-2005</a:t>
                      </a:r>
                      <a:endParaRPr lang="zh-CN" altLang="en-US" sz="1600" dirty="0">
                        <a:latin typeface="Times New Roman" pitchFamily="18" charset="0"/>
                        <a:cs typeface="Times New Roman" pitchFamily="18" charset="0"/>
                      </a:endParaRPr>
                    </a:p>
                  </a:txBody>
                  <a:tcPr/>
                </a:tc>
                <a:tc>
                  <a:txBody>
                    <a:bodyPr/>
                    <a:lstStyle/>
                    <a:p>
                      <a:pPr algn="ctr"/>
                      <a:r>
                        <a:rPr lang="en-US" altLang="zh-CN" sz="1600" dirty="0" smtClean="0">
                          <a:latin typeface="Times New Roman" pitchFamily="18" charset="0"/>
                          <a:cs typeface="Times New Roman" pitchFamily="18" charset="0"/>
                        </a:rPr>
                        <a:t>2005</a:t>
                      </a:r>
                      <a:r>
                        <a:rPr lang="zh-CN" altLang="en-US" sz="1600" dirty="0" smtClean="0">
                          <a:latin typeface="Times New Roman" pitchFamily="18" charset="0"/>
                          <a:cs typeface="Times New Roman" pitchFamily="18" charset="0"/>
                        </a:rPr>
                        <a:t>年以后</a:t>
                      </a:r>
                      <a:endParaRPr lang="zh-CN" altLang="en-US" sz="16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关税</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0.35</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0.24</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0.26</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非关税措施</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0.40</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0.28</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0.50</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电子商务</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0.53</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0.64</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0.71</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国有企业</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0.53</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0.57</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0.60</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海关程序</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0.68</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0.57</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0.75</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政府采购</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0.48</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0.57</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0.53</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投资</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0.49</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0.62</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0.74</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服务</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0.16</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0.34</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0.29</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竞争</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0.37</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0.47</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0.38</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知识产权</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0.50</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0.46</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0.47</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劳工</a:t>
                      </a:r>
                      <a:endParaRPr lang="en-US" altLang="zh-CN" sz="1400" dirty="0" smtClean="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0.39</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0.23</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0.13</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环境</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0.70</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0.72</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0.83</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中小企业</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0.00</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0.01</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0.12</a:t>
                      </a:r>
                      <a:endParaRPr lang="zh-CN" altLang="en-US" sz="1400" dirty="0">
                        <a:latin typeface="Times New Roman" pitchFamily="18" charset="0"/>
                        <a:cs typeface="Times New Roman" pitchFamily="18" charset="0"/>
                      </a:endParaRPr>
                    </a:p>
                  </a:txBody>
                  <a:tcPr/>
                </a:tc>
              </a:tr>
              <a:tr h="333377">
                <a:tc>
                  <a:txBody>
                    <a:bodyPr/>
                    <a:lstStyle/>
                    <a:p>
                      <a:pPr algn="ctr"/>
                      <a:r>
                        <a:rPr lang="zh-CN" altLang="en-US" sz="1400" dirty="0" smtClean="0">
                          <a:latin typeface="Times New Roman" pitchFamily="18" charset="0"/>
                          <a:cs typeface="Times New Roman" pitchFamily="18" charset="0"/>
                        </a:rPr>
                        <a:t>合作</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0.00</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0.09</a:t>
                      </a:r>
                      <a:endParaRPr lang="zh-CN" altLang="en-US" sz="1400" dirty="0">
                        <a:latin typeface="Times New Roman" pitchFamily="18" charset="0"/>
                        <a:cs typeface="Times New Roman" pitchFamily="18" charset="0"/>
                      </a:endParaRPr>
                    </a:p>
                  </a:txBody>
                  <a:tcPr/>
                </a:tc>
                <a:tc>
                  <a:txBody>
                    <a:bodyPr/>
                    <a:lstStyle/>
                    <a:p>
                      <a:pPr algn="ctr"/>
                      <a:r>
                        <a:rPr lang="en-US" altLang="zh-CN" sz="1400" dirty="0" smtClean="0">
                          <a:latin typeface="Times New Roman" pitchFamily="18" charset="0"/>
                          <a:cs typeface="Times New Roman" pitchFamily="18" charset="0"/>
                        </a:rPr>
                        <a:t>0.34</a:t>
                      </a:r>
                      <a:endParaRPr lang="zh-CN" altLang="en-US" sz="1400" dirty="0">
                        <a:latin typeface="Times New Roman" pitchFamily="18" charset="0"/>
                        <a:cs typeface="Times New Roman" pitchFamily="18" charset="0"/>
                      </a:endParaRPr>
                    </a:p>
                  </a:txBody>
                  <a:tcPr/>
                </a:tc>
              </a:tr>
            </a:tbl>
          </a:graphicData>
        </a:graphic>
      </p:graphicFrame>
      <p:sp>
        <p:nvSpPr>
          <p:cNvPr id="6" name="TextBox 5"/>
          <p:cNvSpPr txBox="1"/>
          <p:nvPr/>
        </p:nvSpPr>
        <p:spPr>
          <a:xfrm>
            <a:off x="285720" y="5857892"/>
            <a:ext cx="8858280" cy="738664"/>
          </a:xfrm>
          <a:prstGeom prst="rect">
            <a:avLst/>
          </a:prstGeom>
          <a:noFill/>
        </p:spPr>
        <p:txBody>
          <a:bodyPr wrap="square" rtlCol="0">
            <a:spAutoFit/>
          </a:bodyPr>
          <a:lstStyle/>
          <a:p>
            <a:r>
              <a:rPr lang="zh-CN" altLang="en-US" sz="1400" dirty="0" smtClean="0">
                <a:latin typeface="华文中宋" pitchFamily="2" charset="-122"/>
                <a:ea typeface="华文中宋" pitchFamily="2" charset="-122"/>
              </a:rPr>
              <a:t>注：表中条款评分指数系该项条款在</a:t>
            </a:r>
            <a:r>
              <a:rPr lang="en-US" altLang="zh-CN" sz="1400" dirty="0" smtClean="0">
                <a:latin typeface="华文中宋" pitchFamily="2" charset="-122"/>
                <a:ea typeface="华文中宋" pitchFamily="2" charset="-122"/>
              </a:rPr>
              <a:t>FTAs</a:t>
            </a:r>
            <a:r>
              <a:rPr lang="zh-CN" altLang="en-US" sz="1400" dirty="0" smtClean="0">
                <a:latin typeface="华文中宋" pitchFamily="2" charset="-122"/>
                <a:ea typeface="华文中宋" pitchFamily="2" charset="-122"/>
              </a:rPr>
              <a:t>中覆盖率、深度和执行力指数三者的加权平均。</a:t>
            </a:r>
            <a:endParaRPr lang="en-US" altLang="zh-CN" sz="1400" dirty="0" smtClean="0">
              <a:latin typeface="华文中宋" pitchFamily="2" charset="-122"/>
              <a:ea typeface="华文中宋" pitchFamily="2" charset="-122"/>
            </a:endParaRPr>
          </a:p>
          <a:p>
            <a:r>
              <a:rPr lang="zh-CN" altLang="en-US" sz="1400" dirty="0" smtClean="0">
                <a:latin typeface="华文中宋" pitchFamily="2" charset="-122"/>
                <a:ea typeface="华文中宋" pitchFamily="2" charset="-122"/>
              </a:rPr>
              <a:t>资料来源：</a:t>
            </a:r>
            <a:r>
              <a:rPr lang="en-US" sz="1400" dirty="0" smtClean="0">
                <a:latin typeface="Times New Roman" pitchFamily="18" charset="0"/>
                <a:cs typeface="Times New Roman" pitchFamily="18" charset="0"/>
              </a:rPr>
              <a:t>Petri</a:t>
            </a:r>
            <a:r>
              <a:rPr lang="zh-CN" altLang="en-US"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Plummer</a:t>
            </a:r>
            <a:r>
              <a:rPr lang="zh-CN" altLang="en-US" sz="1400" dirty="0" smtClean="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and </a:t>
            </a:r>
            <a:r>
              <a:rPr lang="en-US" sz="1400" dirty="0" err="1" smtClean="0">
                <a:latin typeface="Times New Roman" pitchFamily="18" charset="0"/>
                <a:cs typeface="Times New Roman" pitchFamily="18" charset="0"/>
              </a:rPr>
              <a:t>Zhai</a:t>
            </a:r>
            <a:r>
              <a:rPr lang="en-US" sz="1400" dirty="0" smtClean="0">
                <a:latin typeface="Times New Roman" pitchFamily="18" charset="0"/>
                <a:cs typeface="Times New Roman" pitchFamily="18" charset="0"/>
              </a:rPr>
              <a:t>, “The Trans-Pacific Partnership and Asia-Pacific Integration: A Quantitative Study”, Peterson Institute for </a:t>
            </a:r>
            <a:r>
              <a:rPr lang="en-US" altLang="zh-CN" sz="1400" dirty="0" smtClean="0">
                <a:latin typeface="Times New Roman" pitchFamily="18" charset="0"/>
                <a:cs typeface="Times New Roman" pitchFamily="18" charset="0"/>
              </a:rPr>
              <a:t>International Economics, 2012</a:t>
            </a:r>
            <a:r>
              <a:rPr lang="en-US" sz="1400" dirty="0" smtClean="0">
                <a:latin typeface="Times New Roman" pitchFamily="18" charset="0"/>
                <a:cs typeface="Times New Roman" pitchFamily="18" charset="0"/>
              </a:rPr>
              <a:t>.</a:t>
            </a:r>
            <a:endParaRPr lang="zh-CN" alt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493676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内容占位符 2"/>
          <p:cNvSpPr>
            <a:spLocks noGrp="1"/>
          </p:cNvSpPr>
          <p:nvPr>
            <p:ph idx="1"/>
          </p:nvPr>
        </p:nvSpPr>
        <p:spPr>
          <a:xfrm>
            <a:off x="457200" y="692150"/>
            <a:ext cx="8229600" cy="4697413"/>
          </a:xfrm>
        </p:spPr>
        <p:txBody>
          <a:bodyPr/>
          <a:lstStyle/>
          <a:p>
            <a:pPr>
              <a:defRPr/>
            </a:pPr>
            <a:r>
              <a:rPr lang="zh-CN" altLang="en-US" sz="2800" dirty="0" smtClean="0">
                <a:latin typeface="华文中宋" panose="02010600040101010101" pitchFamily="2" charset="-122"/>
                <a:ea typeface="华文中宋" panose="02010600040101010101" pitchFamily="2" charset="-122"/>
              </a:rPr>
              <a:t>数据来源</a:t>
            </a:r>
            <a:r>
              <a:rPr lang="en-US" altLang="zh-CN" sz="2800" dirty="0" smtClean="0">
                <a:latin typeface="华文中宋" panose="02010600040101010101" pitchFamily="2" charset="-122"/>
                <a:ea typeface="华文中宋" panose="02010600040101010101" pitchFamily="2" charset="-122"/>
              </a:rPr>
              <a:t> </a:t>
            </a:r>
          </a:p>
          <a:p>
            <a:pPr lvl="1">
              <a:defRPr/>
            </a:pPr>
            <a:r>
              <a:rPr lang="en-US" altLang="zh-CN" sz="2400" dirty="0" smtClean="0">
                <a:latin typeface="华文中宋" panose="02010600040101010101" pitchFamily="2" charset="-122"/>
                <a:ea typeface="华文中宋" panose="02010600040101010101" pitchFamily="2" charset="-122"/>
              </a:rPr>
              <a:t>WTO RTAs</a:t>
            </a:r>
            <a:r>
              <a:rPr lang="zh-CN" altLang="en-US" sz="2400" dirty="0" smtClean="0">
                <a:latin typeface="华文中宋" panose="02010600040101010101" pitchFamily="2" charset="-122"/>
                <a:ea typeface="华文中宋" panose="02010600040101010101" pitchFamily="2" charset="-122"/>
              </a:rPr>
              <a:t>数据库</a:t>
            </a:r>
            <a:endParaRPr lang="en-US" altLang="zh-CN" sz="2400" dirty="0" smtClean="0">
              <a:latin typeface="华文中宋" panose="02010600040101010101" pitchFamily="2" charset="-122"/>
              <a:ea typeface="华文中宋" panose="02010600040101010101" pitchFamily="2" charset="-122"/>
            </a:endParaRPr>
          </a:p>
          <a:p>
            <a:pPr lvl="1">
              <a:defRPr/>
            </a:pPr>
            <a:r>
              <a:rPr lang="en-US" altLang="zh-CN" sz="2400" dirty="0" smtClean="0">
                <a:latin typeface="华文中宋" panose="02010600040101010101" pitchFamily="2" charset="-122"/>
                <a:ea typeface="华文中宋" panose="02010600040101010101" pitchFamily="2" charset="-122"/>
              </a:rPr>
              <a:t>APEC RTA</a:t>
            </a:r>
            <a:r>
              <a:rPr lang="en-US" altLang="zh-CN" sz="2400" dirty="0">
                <a:latin typeface="华文中宋" panose="02010600040101010101" pitchFamily="2" charset="-122"/>
                <a:ea typeface="华文中宋" panose="02010600040101010101" pitchFamily="2" charset="-122"/>
              </a:rPr>
              <a:t>s</a:t>
            </a:r>
            <a:r>
              <a:rPr lang="zh-CN" altLang="en-US" sz="2400" dirty="0" smtClean="0">
                <a:latin typeface="华文中宋" panose="02010600040101010101" pitchFamily="2" charset="-122"/>
                <a:ea typeface="华文中宋" panose="02010600040101010101" pitchFamily="2" charset="-122"/>
              </a:rPr>
              <a:t>数据库</a:t>
            </a:r>
            <a:endParaRPr lang="en-US" altLang="zh-CN" sz="2400" dirty="0" smtClean="0">
              <a:latin typeface="华文中宋" panose="02010600040101010101" pitchFamily="2" charset="-122"/>
              <a:ea typeface="华文中宋" panose="02010600040101010101" pitchFamily="2" charset="-122"/>
            </a:endParaRPr>
          </a:p>
          <a:p>
            <a:pPr lvl="1">
              <a:defRPr/>
            </a:pPr>
            <a:r>
              <a:rPr lang="en-US" altLang="zh-CN" sz="2400" dirty="0" smtClean="0">
                <a:latin typeface="华文中宋" panose="02010600040101010101" pitchFamily="2" charset="-122"/>
                <a:ea typeface="华文中宋" panose="02010600040101010101" pitchFamily="2" charset="-122"/>
              </a:rPr>
              <a:t>ADB </a:t>
            </a:r>
            <a:r>
              <a:rPr lang="zh-CN" altLang="en-US" sz="2400" dirty="0" smtClean="0">
                <a:latin typeface="华文中宋" panose="02010600040101010101" pitchFamily="2" charset="-122"/>
                <a:ea typeface="华文中宋" panose="02010600040101010101" pitchFamily="2" charset="-122"/>
              </a:rPr>
              <a:t>区域经济一体化数据库</a:t>
            </a:r>
            <a:endParaRPr lang="en-US" altLang="zh-CN" sz="2400" dirty="0" smtClean="0">
              <a:latin typeface="华文中宋" panose="02010600040101010101" pitchFamily="2" charset="-122"/>
              <a:ea typeface="华文中宋" panose="02010600040101010101" pitchFamily="2" charset="-122"/>
            </a:endParaRPr>
          </a:p>
          <a:p>
            <a:pPr lvl="1">
              <a:defRPr/>
            </a:pPr>
            <a:r>
              <a:rPr lang="en-US" altLang="zh-CN" sz="2400" dirty="0" smtClean="0">
                <a:latin typeface="华文中宋" panose="02010600040101010101" pitchFamily="2" charset="-122"/>
                <a:ea typeface="华文中宋" panose="02010600040101010101" pitchFamily="2" charset="-122"/>
              </a:rPr>
              <a:t>UN</a:t>
            </a:r>
            <a:r>
              <a:rPr lang="zh-CN" altLang="en-US" sz="2400" dirty="0" smtClean="0">
                <a:latin typeface="华文中宋" panose="02010600040101010101" pitchFamily="2" charset="-122"/>
                <a:ea typeface="华文中宋" panose="02010600040101010101" pitchFamily="2" charset="-122"/>
              </a:rPr>
              <a:t>亚太</a:t>
            </a:r>
            <a:r>
              <a:rPr lang="zh-CN" altLang="en-US" sz="2400" dirty="0">
                <a:latin typeface="华文中宋" panose="02010600040101010101" pitchFamily="2" charset="-122"/>
                <a:ea typeface="华文中宋" panose="02010600040101010101" pitchFamily="2" charset="-122"/>
              </a:rPr>
              <a:t>贸易与投资协议</a:t>
            </a:r>
            <a:r>
              <a:rPr lang="zh-CN" altLang="en-US" sz="2400" dirty="0" smtClean="0">
                <a:latin typeface="华文中宋" panose="02010600040101010101" pitchFamily="2" charset="-122"/>
                <a:ea typeface="华文中宋" panose="02010600040101010101" pitchFamily="2" charset="-122"/>
              </a:rPr>
              <a:t>数据库</a:t>
            </a:r>
            <a:r>
              <a:rPr lang="en-US" altLang="zh-CN" sz="2400" dirty="0" smtClean="0">
                <a:latin typeface="华文中宋" panose="02010600040101010101" pitchFamily="2" charset="-122"/>
                <a:ea typeface="华文中宋" panose="02010600040101010101" pitchFamily="2" charset="-122"/>
              </a:rPr>
              <a:t> </a:t>
            </a:r>
            <a:endParaRPr lang="zh-CN" altLang="en-US" sz="2400" dirty="0">
              <a:latin typeface="华文中宋" panose="02010600040101010101" pitchFamily="2" charset="-122"/>
              <a:ea typeface="华文中宋" panose="02010600040101010101" pitchFamily="2" charset="-122"/>
            </a:endParaRPr>
          </a:p>
          <a:p>
            <a:pPr lvl="1">
              <a:defRPr/>
            </a:pPr>
            <a:r>
              <a:rPr lang="en-US" altLang="zh-CN" sz="2400" dirty="0" smtClean="0">
                <a:latin typeface="华文中宋" panose="02010600040101010101" pitchFamily="2" charset="-122"/>
                <a:ea typeface="华文中宋" panose="02010600040101010101" pitchFamily="2" charset="-122"/>
              </a:rPr>
              <a:t>DESTA</a:t>
            </a:r>
            <a:r>
              <a:rPr lang="zh-CN" altLang="en-US" sz="2400" dirty="0" smtClean="0">
                <a:latin typeface="华文中宋" panose="02010600040101010101" pitchFamily="2" charset="-122"/>
                <a:ea typeface="华文中宋" panose="02010600040101010101" pitchFamily="2" charset="-122"/>
              </a:rPr>
              <a:t>数据库（</a:t>
            </a:r>
            <a:r>
              <a:rPr lang="en-US" altLang="zh-CN" sz="2400" dirty="0" smtClean="0">
                <a:latin typeface="华文中宋" panose="02010600040101010101" pitchFamily="2" charset="-122"/>
                <a:ea typeface="华文中宋" panose="02010600040101010101" pitchFamily="2" charset="-122"/>
              </a:rPr>
              <a:t>Design of International Trade Agreement, A. </a:t>
            </a:r>
            <a:r>
              <a:rPr lang="en-US" altLang="zh-CN" sz="2400" dirty="0" err="1" smtClean="0">
                <a:latin typeface="华文中宋" panose="02010600040101010101" pitchFamily="2" charset="-122"/>
                <a:ea typeface="华文中宋" panose="02010600040101010101" pitchFamily="2" charset="-122"/>
              </a:rPr>
              <a:t>Dür</a:t>
            </a:r>
            <a:r>
              <a:rPr lang="en-US" altLang="zh-CN" sz="2400" dirty="0" smtClean="0">
                <a:latin typeface="华文中宋" panose="02010600040101010101" pitchFamily="2" charset="-122"/>
                <a:ea typeface="华文中宋" panose="02010600040101010101" pitchFamily="2" charset="-122"/>
              </a:rPr>
              <a:t>, L. </a:t>
            </a:r>
            <a:r>
              <a:rPr lang="en-US" altLang="zh-CN" sz="2400" dirty="0" err="1" smtClean="0">
                <a:latin typeface="华文中宋" panose="02010600040101010101" pitchFamily="2" charset="-122"/>
                <a:ea typeface="华文中宋" panose="02010600040101010101" pitchFamily="2" charset="-122"/>
              </a:rPr>
              <a:t>Baccini</a:t>
            </a:r>
            <a:r>
              <a:rPr lang="en-US" altLang="zh-CN" sz="2400" dirty="0" smtClean="0">
                <a:latin typeface="华文中宋" panose="02010600040101010101" pitchFamily="2" charset="-122"/>
                <a:ea typeface="华文中宋" panose="02010600040101010101" pitchFamily="2" charset="-122"/>
              </a:rPr>
              <a:t>, M. </a:t>
            </a:r>
            <a:r>
              <a:rPr lang="en-US" altLang="zh-CN" sz="2400" dirty="0" err="1" smtClean="0">
                <a:latin typeface="华文中宋" panose="02010600040101010101" pitchFamily="2" charset="-122"/>
                <a:ea typeface="华文中宋" panose="02010600040101010101" pitchFamily="2" charset="-122"/>
              </a:rPr>
              <a:t>Elsig</a:t>
            </a:r>
            <a:r>
              <a:rPr lang="en-US" altLang="zh-CN" sz="2400" dirty="0" smtClean="0">
                <a:latin typeface="华文中宋" panose="02010600040101010101" pitchFamily="2" charset="-122"/>
                <a:ea typeface="华文中宋" panose="02010600040101010101" pitchFamily="2" charset="-122"/>
              </a:rPr>
              <a:t> , 2014</a:t>
            </a:r>
            <a:r>
              <a:rPr lang="zh-CN" altLang="en-US" sz="2400" dirty="0">
                <a:latin typeface="华文中宋" panose="02010600040101010101" pitchFamily="2" charset="-122"/>
                <a:ea typeface="华文中宋" panose="02010600040101010101" pitchFamily="2" charset="-122"/>
              </a:rPr>
              <a:t>）</a:t>
            </a:r>
            <a:r>
              <a:rPr lang="en-US" altLang="zh-CN" sz="2400" dirty="0" smtClean="0">
                <a:latin typeface="华文中宋" panose="02010600040101010101" pitchFamily="2" charset="-122"/>
                <a:ea typeface="华文中宋" panose="02010600040101010101" pitchFamily="2" charset="-122"/>
              </a:rPr>
              <a:t> </a:t>
            </a:r>
          </a:p>
          <a:p>
            <a:pPr marL="0" indent="0">
              <a:buFont typeface="Arial" panose="020B0604020202020204" pitchFamily="34" charset="0"/>
              <a:buNone/>
              <a:defRPr/>
            </a:pPr>
            <a:r>
              <a:rPr lang="en-US" altLang="zh-CN" sz="2800" dirty="0" smtClean="0">
                <a:latin typeface="华文中宋" panose="02010600040101010101" pitchFamily="2" charset="-122"/>
                <a:ea typeface="华文中宋" panose="02010600040101010101" pitchFamily="2" charset="-122"/>
              </a:rPr>
              <a:t> </a:t>
            </a:r>
          </a:p>
          <a:p>
            <a:pPr>
              <a:defRPr/>
            </a:pPr>
            <a:endParaRPr lang="en-US" altLang="zh-CN" dirty="0" smtClean="0">
              <a:cs typeface="Times New Roman" panose="02020603050405020304" pitchFamily="18" charset="0"/>
            </a:endParaRPr>
          </a:p>
          <a:p>
            <a:pPr lvl="1">
              <a:defRPr/>
            </a:pPr>
            <a:endParaRPr lang="en-US" altLang="zh-CN" dirty="0" smtClean="0"/>
          </a:p>
          <a:p>
            <a:pPr lvl="1">
              <a:defRPr/>
            </a:pPr>
            <a:endParaRPr lang="zh-CN" altLang="en-US" dirty="0" smtClean="0"/>
          </a:p>
        </p:txBody>
      </p:sp>
      <p:sp>
        <p:nvSpPr>
          <p:cNvPr id="44035"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A1CB14D-1D9C-4366-99D8-57907399E3FB}" type="slidenum">
              <a:rPr lang="en-US" altLang="zh-CN">
                <a:solidFill>
                  <a:srgbClr val="898989"/>
                </a:solidFill>
                <a:latin typeface="Calibri" panose="020F0502020204030204" pitchFamily="34" charset="0"/>
              </a:rPr>
              <a:pPr/>
              <a:t>23</a:t>
            </a:fld>
            <a:endParaRPr lang="zh-CN" altLang="zh-CN">
              <a:solidFill>
                <a:srgbClr val="898989"/>
              </a:solidFill>
              <a:latin typeface="Calibri" panose="020F0502020204030204" pitchFamily="34" charset="0"/>
            </a:endParaRPr>
          </a:p>
        </p:txBody>
      </p:sp>
    </p:spTree>
    <p:extLst>
      <p:ext uri="{BB962C8B-B14F-4D97-AF65-F5344CB8AC3E}">
        <p14:creationId xmlns:p14="http://schemas.microsoft.com/office/powerpoint/2010/main" val="376556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2840" y="13447"/>
            <a:ext cx="8229600" cy="654032"/>
          </a:xfrm>
        </p:spPr>
        <p:txBody>
          <a:bodyPr>
            <a:normAutofit/>
          </a:bodyPr>
          <a:lstStyle/>
          <a:p>
            <a:r>
              <a:rPr lang="zh-CN" altLang="en-US" sz="2800" b="1" dirty="0" smtClean="0">
                <a:solidFill>
                  <a:srgbClr val="FF0000"/>
                </a:solidFill>
                <a:latin typeface="华文中宋" pitchFamily="2" charset="-122"/>
                <a:ea typeface="华文中宋" pitchFamily="2" charset="-122"/>
              </a:rPr>
              <a:t> 全球主要</a:t>
            </a:r>
            <a:r>
              <a:rPr lang="en-US" altLang="zh-CN" sz="2800" b="1" dirty="0" smtClean="0">
                <a:solidFill>
                  <a:srgbClr val="FF0000"/>
                </a:solidFill>
                <a:latin typeface="华文中宋" pitchFamily="2" charset="-122"/>
                <a:ea typeface="华文中宋" pitchFamily="2" charset="-122"/>
              </a:rPr>
              <a:t>RTAs/FTAs</a:t>
            </a:r>
            <a:r>
              <a:rPr lang="zh-CN" altLang="en-US" sz="2800" b="1" dirty="0" smtClean="0">
                <a:solidFill>
                  <a:srgbClr val="FF0000"/>
                </a:solidFill>
                <a:latin typeface="华文中宋" pitchFamily="2" charset="-122"/>
                <a:ea typeface="华文中宋" pitchFamily="2" charset="-122"/>
              </a:rPr>
              <a:t>数据库情况比较</a:t>
            </a:r>
            <a:endParaRPr lang="zh-CN" altLang="en-US" sz="2800" dirty="0">
              <a:solidFill>
                <a:srgbClr val="FF0000"/>
              </a:solidFill>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4245735817"/>
              </p:ext>
            </p:extLst>
          </p:nvPr>
        </p:nvGraphicFramePr>
        <p:xfrm>
          <a:off x="214282" y="571479"/>
          <a:ext cx="8715434" cy="6157614"/>
        </p:xfrm>
        <a:graphic>
          <a:graphicData uri="http://schemas.openxmlformats.org/drawingml/2006/table">
            <a:tbl>
              <a:tblPr firstRow="1" bandRow="1">
                <a:tableStyleId>{5C22544A-7EE6-4342-B048-85BDC9FD1C3A}</a:tableStyleId>
              </a:tblPr>
              <a:tblGrid>
                <a:gridCol w="1407158"/>
                <a:gridCol w="1467743"/>
                <a:gridCol w="1768567"/>
                <a:gridCol w="4071966"/>
              </a:tblGrid>
              <a:tr h="373632">
                <a:tc>
                  <a:txBody>
                    <a:bodyPr/>
                    <a:lstStyle/>
                    <a:p>
                      <a:pPr marL="0" algn="ctr" defTabSz="914400" rtl="0" eaLnBrk="1" latinLnBrk="0" hangingPunct="1"/>
                      <a:r>
                        <a:rPr lang="zh-CN" altLang="en-US" sz="1600" b="1" kern="1200" dirty="0" smtClean="0">
                          <a:solidFill>
                            <a:schemeClr val="lt1"/>
                          </a:solidFill>
                          <a:latin typeface="Times New Roman" pitchFamily="18" charset="0"/>
                          <a:ea typeface="+mn-ea"/>
                          <a:cs typeface="+mn-cs"/>
                        </a:rPr>
                        <a:t>维护机构</a:t>
                      </a:r>
                      <a:endParaRPr lang="zh-CN" altLang="en-US" sz="1600" b="1" kern="1200" dirty="0">
                        <a:solidFill>
                          <a:schemeClr val="lt1"/>
                        </a:solidFill>
                        <a:latin typeface="Times New Roman" pitchFamily="18" charset="0"/>
                        <a:ea typeface="+mn-ea"/>
                        <a:cs typeface="+mn-cs"/>
                      </a:endParaRPr>
                    </a:p>
                  </a:txBody>
                  <a:tcPr anchor="ctr"/>
                </a:tc>
                <a:tc>
                  <a:txBody>
                    <a:bodyPr/>
                    <a:lstStyle/>
                    <a:p>
                      <a:pPr algn="ctr"/>
                      <a:r>
                        <a:rPr lang="zh-CN" altLang="en-US" sz="1600" dirty="0" smtClean="0">
                          <a:latin typeface="Times New Roman" pitchFamily="18" charset="0"/>
                        </a:rPr>
                        <a:t>覆盖样本</a:t>
                      </a:r>
                      <a:endParaRPr lang="zh-CN" altLang="en-US" sz="1600" dirty="0">
                        <a:latin typeface="Times New Roman" pitchFamily="18" charset="0"/>
                      </a:endParaRPr>
                    </a:p>
                  </a:txBody>
                  <a:tcPr anchor="ctr"/>
                </a:tc>
                <a:tc>
                  <a:txBody>
                    <a:bodyPr/>
                    <a:lstStyle/>
                    <a:p>
                      <a:pPr algn="ctr"/>
                      <a:r>
                        <a:rPr lang="zh-CN" altLang="en-US" sz="1600" dirty="0" smtClean="0">
                          <a:latin typeface="Times New Roman" pitchFamily="18" charset="0"/>
                        </a:rPr>
                        <a:t>协议范围</a:t>
                      </a:r>
                      <a:endParaRPr lang="zh-CN" altLang="en-US" sz="1600" dirty="0">
                        <a:latin typeface="Times New Roman" pitchFamily="18" charset="0"/>
                      </a:endParaRPr>
                    </a:p>
                  </a:txBody>
                  <a:tcPr anchor="ctr"/>
                </a:tc>
                <a:tc>
                  <a:txBody>
                    <a:bodyPr/>
                    <a:lstStyle/>
                    <a:p>
                      <a:pPr algn="ctr"/>
                      <a:r>
                        <a:rPr lang="zh-CN" altLang="en-US" sz="1600" dirty="0" smtClean="0">
                          <a:latin typeface="Times New Roman" pitchFamily="18" charset="0"/>
                        </a:rPr>
                        <a:t>特点</a:t>
                      </a:r>
                      <a:endParaRPr lang="zh-CN" altLang="en-US" sz="1600" dirty="0">
                        <a:latin typeface="Times New Roman" pitchFamily="18" charset="0"/>
                      </a:endParaRPr>
                    </a:p>
                  </a:txBody>
                  <a:tcPr anchor="ctr"/>
                </a:tc>
              </a:tr>
              <a:tr h="1037623">
                <a:tc>
                  <a:txBody>
                    <a:bodyPr/>
                    <a:lstStyle/>
                    <a:p>
                      <a:pPr algn="l"/>
                      <a:r>
                        <a:rPr lang="en-US" altLang="zh-CN" sz="1500" dirty="0" smtClean="0">
                          <a:latin typeface="Times New Roman" pitchFamily="18" charset="0"/>
                        </a:rPr>
                        <a:t>WTO: RTAs</a:t>
                      </a:r>
                      <a:r>
                        <a:rPr lang="zh-CN" altLang="en-US" sz="1500" dirty="0" smtClean="0">
                          <a:latin typeface="Times New Roman" pitchFamily="18" charset="0"/>
                        </a:rPr>
                        <a:t>数据库</a:t>
                      </a:r>
                      <a:endParaRPr lang="zh-CN" altLang="en-US" sz="1500" dirty="0">
                        <a:latin typeface="Times New Roman" pitchFamily="18" charset="0"/>
                      </a:endParaRPr>
                    </a:p>
                  </a:txBody>
                  <a:tcPr anchor="ctr"/>
                </a:tc>
                <a:tc>
                  <a:txBody>
                    <a:bodyPr/>
                    <a:lstStyle/>
                    <a:p>
                      <a:pPr algn="l"/>
                      <a:r>
                        <a:rPr lang="zh-CN" altLang="en-US" sz="1500" dirty="0" smtClean="0">
                          <a:latin typeface="Times New Roman" pitchFamily="18" charset="0"/>
                        </a:rPr>
                        <a:t>全球</a:t>
                      </a:r>
                      <a:r>
                        <a:rPr lang="en-US" altLang="zh-CN" sz="1500" dirty="0" smtClean="0">
                          <a:latin typeface="Times New Roman" pitchFamily="18" charset="0"/>
                        </a:rPr>
                        <a:t>219</a:t>
                      </a:r>
                      <a:r>
                        <a:rPr lang="zh-CN" altLang="en-US" sz="1500" dirty="0" smtClean="0">
                          <a:latin typeface="Times New Roman" pitchFamily="18" charset="0"/>
                        </a:rPr>
                        <a:t>个国家和地区</a:t>
                      </a:r>
                      <a:endParaRPr lang="zh-CN" altLang="en-US" sz="1500" dirty="0">
                        <a:latin typeface="Times New Roman" pitchFamily="18" charset="0"/>
                      </a:endParaRPr>
                    </a:p>
                  </a:txBody>
                  <a:tcPr anchor="ctr"/>
                </a:tc>
                <a:tc>
                  <a:txBody>
                    <a:bodyPr/>
                    <a:lstStyle/>
                    <a:p>
                      <a:pPr algn="l"/>
                      <a:r>
                        <a:rPr lang="en-US" altLang="zh-CN" sz="1500" dirty="0" smtClean="0">
                          <a:latin typeface="Times New Roman" pitchFamily="18" charset="0"/>
                        </a:rPr>
                        <a:t>430</a:t>
                      </a:r>
                      <a:r>
                        <a:rPr lang="zh-CN" altLang="en-US" sz="1500" dirty="0" smtClean="0">
                          <a:latin typeface="Times New Roman" pitchFamily="18" charset="0"/>
                        </a:rPr>
                        <a:t>个已在</a:t>
                      </a:r>
                      <a:r>
                        <a:rPr lang="en-US" altLang="zh-CN" sz="1500" dirty="0" smtClean="0">
                          <a:latin typeface="Times New Roman" pitchFamily="18" charset="0"/>
                        </a:rPr>
                        <a:t>WTO</a:t>
                      </a:r>
                      <a:r>
                        <a:rPr lang="zh-CN" altLang="en-US" sz="1500" dirty="0" smtClean="0">
                          <a:latin typeface="Times New Roman" pitchFamily="18" charset="0"/>
                        </a:rPr>
                        <a:t>正式发布的</a:t>
                      </a:r>
                      <a:r>
                        <a:rPr lang="en-US" altLang="zh-CN" sz="1500" dirty="0" smtClean="0">
                          <a:latin typeface="Times New Roman" pitchFamily="18" charset="0"/>
                        </a:rPr>
                        <a:t>RTAs</a:t>
                      </a:r>
                      <a:r>
                        <a:rPr lang="zh-CN" altLang="en-US" sz="1500" dirty="0" smtClean="0">
                          <a:latin typeface="Times New Roman" pitchFamily="18" charset="0"/>
                        </a:rPr>
                        <a:t>，其中已签署并执行实体</a:t>
                      </a:r>
                      <a:r>
                        <a:rPr lang="en-US" altLang="zh-CN" sz="1500" dirty="0" smtClean="0">
                          <a:latin typeface="Times New Roman" pitchFamily="18" charset="0"/>
                        </a:rPr>
                        <a:t>RTAs</a:t>
                      </a:r>
                      <a:r>
                        <a:rPr lang="zh-CN" altLang="en-US" sz="1500" dirty="0" smtClean="0">
                          <a:latin typeface="Times New Roman" pitchFamily="18" charset="0"/>
                        </a:rPr>
                        <a:t>共</a:t>
                      </a:r>
                      <a:r>
                        <a:rPr lang="en-US" altLang="zh-CN" sz="1500" dirty="0" smtClean="0">
                          <a:latin typeface="Times New Roman" pitchFamily="18" charset="0"/>
                        </a:rPr>
                        <a:t>270</a:t>
                      </a:r>
                      <a:r>
                        <a:rPr lang="zh-CN" altLang="en-US" sz="1500" dirty="0" smtClean="0">
                          <a:latin typeface="Times New Roman" pitchFamily="18" charset="0"/>
                        </a:rPr>
                        <a:t>个</a:t>
                      </a:r>
                      <a:endParaRPr lang="zh-CN" altLang="en-US" sz="1500" dirty="0">
                        <a:latin typeface="Times New Roman" pitchFamily="18" charset="0"/>
                      </a:endParaRPr>
                    </a:p>
                  </a:txBody>
                  <a:tcPr anchor="ctr"/>
                </a:tc>
                <a:tc>
                  <a:txBody>
                    <a:bodyPr/>
                    <a:lstStyle/>
                    <a:p>
                      <a:pPr algn="l"/>
                      <a:r>
                        <a:rPr lang="en-US" altLang="zh-CN" sz="1500" dirty="0" smtClean="0">
                          <a:latin typeface="Times New Roman" pitchFamily="18" charset="0"/>
                        </a:rPr>
                        <a:t>1</a:t>
                      </a:r>
                      <a:r>
                        <a:rPr lang="zh-CN" altLang="en-US" sz="1500" dirty="0" smtClean="0">
                          <a:latin typeface="Times New Roman" pitchFamily="18" charset="0"/>
                        </a:rPr>
                        <a:t>、详细记录了</a:t>
                      </a:r>
                      <a:r>
                        <a:rPr lang="en-US" altLang="zh-CN" sz="1500" dirty="0" smtClean="0">
                          <a:latin typeface="Times New Roman" pitchFamily="18" charset="0"/>
                        </a:rPr>
                        <a:t>FTAs</a:t>
                      </a:r>
                      <a:r>
                        <a:rPr lang="zh-CN" altLang="en-US" sz="1500" dirty="0" smtClean="0">
                          <a:latin typeface="Times New Roman" pitchFamily="18" charset="0"/>
                        </a:rPr>
                        <a:t>在</a:t>
                      </a:r>
                      <a:r>
                        <a:rPr lang="en-US" altLang="zh-CN" sz="1500" dirty="0" smtClean="0">
                          <a:latin typeface="Times New Roman" pitchFamily="18" charset="0"/>
                        </a:rPr>
                        <a:t>WTO</a:t>
                      </a:r>
                      <a:r>
                        <a:rPr lang="zh-CN" altLang="en-US" sz="1500" dirty="0" smtClean="0">
                          <a:latin typeface="Times New Roman" pitchFamily="18" charset="0"/>
                        </a:rPr>
                        <a:t>的发布日期、签署日期、执行日期、协议状态、协议类型、成员国家地区、覆盖范围；</a:t>
                      </a:r>
                      <a:r>
                        <a:rPr lang="en-US" altLang="zh-CN" sz="1500" dirty="0" smtClean="0">
                          <a:latin typeface="Times New Roman" pitchFamily="18" charset="0"/>
                        </a:rPr>
                        <a:t>2</a:t>
                      </a:r>
                      <a:r>
                        <a:rPr lang="zh-CN" altLang="en-US" sz="1500" dirty="0" smtClean="0">
                          <a:latin typeface="Times New Roman" pitchFamily="18" charset="0"/>
                        </a:rPr>
                        <a:t>、提供该</a:t>
                      </a:r>
                      <a:r>
                        <a:rPr lang="en-US" altLang="zh-CN" sz="1500" dirty="0" smtClean="0">
                          <a:latin typeface="Times New Roman" pitchFamily="18" charset="0"/>
                        </a:rPr>
                        <a:t>RTAs</a:t>
                      </a:r>
                      <a:r>
                        <a:rPr lang="zh-CN" altLang="en-US" sz="1500" dirty="0" smtClean="0">
                          <a:latin typeface="Times New Roman" pitchFamily="18" charset="0"/>
                        </a:rPr>
                        <a:t>的具体协议文本的下载</a:t>
                      </a:r>
                      <a:endParaRPr lang="zh-CN" altLang="en-US" sz="1500" dirty="0">
                        <a:latin typeface="Times New Roman" pitchFamily="18" charset="0"/>
                      </a:endParaRPr>
                    </a:p>
                  </a:txBody>
                  <a:tcPr anchor="ctr"/>
                </a:tc>
              </a:tr>
              <a:tr h="801800">
                <a:tc>
                  <a:txBody>
                    <a:bodyPr/>
                    <a:lstStyle/>
                    <a:p>
                      <a:pPr algn="l"/>
                      <a:r>
                        <a:rPr lang="en-US" altLang="zh-CN" sz="1500" dirty="0" smtClean="0">
                          <a:latin typeface="Times New Roman" pitchFamily="18" charset="0"/>
                        </a:rPr>
                        <a:t>APEC</a:t>
                      </a:r>
                      <a:r>
                        <a:rPr lang="zh-CN" altLang="en-US" sz="1500" dirty="0" smtClean="0">
                          <a:latin typeface="Times New Roman" pitchFamily="18" charset="0"/>
                        </a:rPr>
                        <a:t>：</a:t>
                      </a:r>
                      <a:r>
                        <a:rPr lang="en-US" altLang="zh-CN" sz="1500" dirty="0" smtClean="0">
                          <a:latin typeface="Times New Roman" pitchFamily="18" charset="0"/>
                        </a:rPr>
                        <a:t>FTAs</a:t>
                      </a:r>
                      <a:r>
                        <a:rPr lang="zh-CN" altLang="en-US" sz="1500" dirty="0" smtClean="0">
                          <a:latin typeface="Times New Roman" pitchFamily="18" charset="0"/>
                        </a:rPr>
                        <a:t>数据库</a:t>
                      </a:r>
                      <a:endParaRPr lang="zh-CN" altLang="en-US" sz="1500" dirty="0">
                        <a:latin typeface="Times New Roman" pitchFamily="18" charset="0"/>
                      </a:endParaRPr>
                    </a:p>
                  </a:txBody>
                  <a:tcPr anchor="ctr"/>
                </a:tc>
                <a:tc>
                  <a:txBody>
                    <a:bodyPr/>
                    <a:lstStyle/>
                    <a:p>
                      <a:pPr algn="l"/>
                      <a:r>
                        <a:rPr lang="en-US" altLang="zh-CN" sz="1500" dirty="0" smtClean="0">
                          <a:latin typeface="Times New Roman" pitchFamily="18" charset="0"/>
                        </a:rPr>
                        <a:t>21</a:t>
                      </a:r>
                      <a:r>
                        <a:rPr lang="zh-CN" altLang="en-US" sz="1500" dirty="0" smtClean="0">
                          <a:latin typeface="Times New Roman" pitchFamily="18" charset="0"/>
                        </a:rPr>
                        <a:t>个</a:t>
                      </a:r>
                      <a:r>
                        <a:rPr lang="en-US" altLang="zh-CN" sz="1500" dirty="0" smtClean="0">
                          <a:latin typeface="Times New Roman" pitchFamily="18" charset="0"/>
                        </a:rPr>
                        <a:t>APEC</a:t>
                      </a:r>
                      <a:r>
                        <a:rPr lang="zh-CN" altLang="en-US" sz="1500" dirty="0" smtClean="0">
                          <a:latin typeface="Times New Roman" pitchFamily="18" charset="0"/>
                        </a:rPr>
                        <a:t>成员经济体</a:t>
                      </a:r>
                      <a:endParaRPr lang="zh-CN" altLang="en-US" sz="1500" dirty="0">
                        <a:latin typeface="Times New Roman" pitchFamily="18" charset="0"/>
                      </a:endParaRPr>
                    </a:p>
                  </a:txBody>
                  <a:tcPr anchor="ctr"/>
                </a:tc>
                <a:tc>
                  <a:txBody>
                    <a:bodyPr/>
                    <a:lstStyle/>
                    <a:p>
                      <a:pPr algn="l"/>
                      <a:r>
                        <a:rPr lang="en-US" altLang="zh-CN" sz="1500" dirty="0" smtClean="0">
                          <a:latin typeface="Times New Roman" pitchFamily="18" charset="0"/>
                        </a:rPr>
                        <a:t>42</a:t>
                      </a:r>
                      <a:r>
                        <a:rPr lang="zh-CN" altLang="en-US" sz="1500" dirty="0" smtClean="0">
                          <a:latin typeface="Times New Roman" pitchFamily="18" charset="0"/>
                        </a:rPr>
                        <a:t>个亚太地区已签署并执行的</a:t>
                      </a:r>
                      <a:r>
                        <a:rPr lang="en-US" altLang="zh-CN" sz="1500" dirty="0" smtClean="0">
                          <a:latin typeface="Times New Roman" pitchFamily="18" charset="0"/>
                        </a:rPr>
                        <a:t>FTAs</a:t>
                      </a:r>
                      <a:endParaRPr lang="zh-CN" altLang="en-US" sz="1500" dirty="0">
                        <a:latin typeface="Times New Roman" pitchFamily="18" charset="0"/>
                      </a:endParaRPr>
                    </a:p>
                  </a:txBody>
                  <a:tcPr anchor="ctr"/>
                </a:tc>
                <a:tc>
                  <a:txBody>
                    <a:bodyPr/>
                    <a:lstStyle/>
                    <a:p>
                      <a:pPr algn="l"/>
                      <a:r>
                        <a:rPr lang="zh-CN" altLang="en-US" sz="1500" kern="1200" dirty="0" smtClean="0">
                          <a:solidFill>
                            <a:schemeClr val="dk1"/>
                          </a:solidFill>
                          <a:latin typeface="Times New Roman" pitchFamily="18" charset="0"/>
                          <a:ea typeface="+mn-ea"/>
                          <a:cs typeface="+mn-cs"/>
                        </a:rPr>
                        <a:t>将</a:t>
                      </a:r>
                      <a:r>
                        <a:rPr lang="en-US" altLang="zh-CN" sz="1500" kern="1200" dirty="0" smtClean="0">
                          <a:solidFill>
                            <a:schemeClr val="dk1"/>
                          </a:solidFill>
                          <a:latin typeface="Times New Roman" pitchFamily="18" charset="0"/>
                          <a:ea typeface="+mn-ea"/>
                          <a:cs typeface="+mn-cs"/>
                        </a:rPr>
                        <a:t>FTAs</a:t>
                      </a:r>
                      <a:r>
                        <a:rPr lang="zh-CN" altLang="en-US" sz="1500" kern="1200" dirty="0" smtClean="0">
                          <a:solidFill>
                            <a:schemeClr val="dk1"/>
                          </a:solidFill>
                          <a:latin typeface="Times New Roman" pitchFamily="18" charset="0"/>
                          <a:ea typeface="+mn-ea"/>
                          <a:cs typeface="+mn-cs"/>
                        </a:rPr>
                        <a:t>设定成</a:t>
                      </a:r>
                      <a:r>
                        <a:rPr lang="en-US" altLang="zh-CN" sz="1500" kern="1200" dirty="0" smtClean="0">
                          <a:solidFill>
                            <a:schemeClr val="dk1"/>
                          </a:solidFill>
                          <a:latin typeface="Times New Roman" pitchFamily="18" charset="0"/>
                          <a:ea typeface="+mn-ea"/>
                          <a:cs typeface="+mn-cs"/>
                        </a:rPr>
                        <a:t>16</a:t>
                      </a:r>
                      <a:r>
                        <a:rPr lang="zh-CN" altLang="en-US" sz="1500" kern="1200" dirty="0" smtClean="0">
                          <a:solidFill>
                            <a:schemeClr val="dk1"/>
                          </a:solidFill>
                          <a:latin typeface="Times New Roman" pitchFamily="18" charset="0"/>
                          <a:ea typeface="+mn-ea"/>
                          <a:cs typeface="+mn-cs"/>
                        </a:rPr>
                        <a:t>个领域、</a:t>
                      </a:r>
                      <a:r>
                        <a:rPr lang="en-US" altLang="zh-CN" sz="1500" kern="1200" dirty="0" smtClean="0">
                          <a:solidFill>
                            <a:schemeClr val="dk1"/>
                          </a:solidFill>
                          <a:latin typeface="Times New Roman" pitchFamily="18" charset="0"/>
                          <a:ea typeface="+mn-ea"/>
                          <a:cs typeface="+mn-cs"/>
                        </a:rPr>
                        <a:t>257</a:t>
                      </a:r>
                      <a:r>
                        <a:rPr lang="zh-CN" altLang="en-US" sz="1500" kern="1200" dirty="0" smtClean="0">
                          <a:solidFill>
                            <a:schemeClr val="dk1"/>
                          </a:solidFill>
                          <a:latin typeface="Times New Roman" pitchFamily="18" charset="0"/>
                          <a:ea typeface="+mn-ea"/>
                          <a:cs typeface="+mn-cs"/>
                        </a:rPr>
                        <a:t>个类别和</a:t>
                      </a:r>
                      <a:r>
                        <a:rPr lang="en-US" sz="1500" kern="1200" dirty="0" smtClean="0">
                          <a:solidFill>
                            <a:schemeClr val="dk1"/>
                          </a:solidFill>
                          <a:latin typeface="Times New Roman" pitchFamily="18" charset="0"/>
                          <a:ea typeface="+mn-ea"/>
                          <a:cs typeface="+mn-cs"/>
                        </a:rPr>
                        <a:t>1439</a:t>
                      </a:r>
                      <a:r>
                        <a:rPr lang="zh-CN" altLang="en-US" sz="1500" kern="1200" dirty="0" smtClean="0">
                          <a:solidFill>
                            <a:schemeClr val="dk1"/>
                          </a:solidFill>
                          <a:latin typeface="Times New Roman" pitchFamily="18" charset="0"/>
                          <a:ea typeface="+mn-ea"/>
                          <a:cs typeface="+mn-cs"/>
                        </a:rPr>
                        <a:t>项细分条款，与将</a:t>
                      </a:r>
                      <a:r>
                        <a:rPr lang="en-US" altLang="zh-CN" sz="1500" kern="1200" dirty="0" smtClean="0">
                          <a:solidFill>
                            <a:schemeClr val="dk1"/>
                          </a:solidFill>
                          <a:latin typeface="Times New Roman" pitchFamily="18" charset="0"/>
                          <a:ea typeface="+mn-ea"/>
                          <a:cs typeface="+mn-cs"/>
                        </a:rPr>
                        <a:t>FTAs</a:t>
                      </a:r>
                      <a:r>
                        <a:rPr lang="zh-CN" altLang="en-US" sz="1500" kern="1200" dirty="0" smtClean="0">
                          <a:solidFill>
                            <a:schemeClr val="dk1"/>
                          </a:solidFill>
                          <a:latin typeface="Times New Roman" pitchFamily="18" charset="0"/>
                          <a:ea typeface="+mn-ea"/>
                          <a:cs typeface="+mn-cs"/>
                        </a:rPr>
                        <a:t>具体内容逐一对应填入表中</a:t>
                      </a:r>
                      <a:endParaRPr lang="zh-CN" altLang="en-US" sz="1500" dirty="0">
                        <a:latin typeface="Times New Roman" pitchFamily="18" charset="0"/>
                      </a:endParaRPr>
                    </a:p>
                  </a:txBody>
                  <a:tcPr anchor="ctr"/>
                </a:tc>
              </a:tr>
              <a:tr h="1509270">
                <a:tc>
                  <a:txBody>
                    <a:bodyPr/>
                    <a:lstStyle/>
                    <a:p>
                      <a:pPr algn="l"/>
                      <a:r>
                        <a:rPr lang="en-US" altLang="zh-CN" sz="1500" dirty="0" smtClean="0">
                          <a:latin typeface="Times New Roman" pitchFamily="18" charset="0"/>
                        </a:rPr>
                        <a:t>ADB</a:t>
                      </a:r>
                      <a:r>
                        <a:rPr lang="zh-CN" altLang="en-US" sz="1500" dirty="0" smtClean="0">
                          <a:latin typeface="Times New Roman" pitchFamily="18" charset="0"/>
                        </a:rPr>
                        <a:t>：</a:t>
                      </a:r>
                      <a:r>
                        <a:rPr lang="en-US" altLang="zh-CN" sz="1500" dirty="0" smtClean="0">
                          <a:latin typeface="Times New Roman" pitchFamily="18" charset="0"/>
                        </a:rPr>
                        <a:t>FTAs</a:t>
                      </a:r>
                      <a:r>
                        <a:rPr lang="zh-CN" altLang="en-US" sz="1500" dirty="0" smtClean="0">
                          <a:latin typeface="Times New Roman" pitchFamily="18" charset="0"/>
                        </a:rPr>
                        <a:t>数据库</a:t>
                      </a:r>
                      <a:endParaRPr lang="zh-CN" altLang="en-US" sz="1500" dirty="0">
                        <a:latin typeface="Times New Roman" pitchFamily="18" charset="0"/>
                      </a:endParaRPr>
                    </a:p>
                  </a:txBody>
                  <a:tcPr anchor="ctr"/>
                </a:tc>
                <a:tc>
                  <a:txBody>
                    <a:bodyPr/>
                    <a:lstStyle/>
                    <a:p>
                      <a:pPr algn="l"/>
                      <a:r>
                        <a:rPr lang="zh-CN" altLang="en-US" sz="1500" dirty="0" smtClean="0">
                          <a:latin typeface="Times New Roman" pitchFamily="18" charset="0"/>
                        </a:rPr>
                        <a:t>亚洲开发银行在亚太地区的</a:t>
                      </a:r>
                      <a:r>
                        <a:rPr lang="en-US" altLang="zh-CN" sz="1500" dirty="0" smtClean="0">
                          <a:latin typeface="Times New Roman" pitchFamily="18" charset="0"/>
                        </a:rPr>
                        <a:t>48</a:t>
                      </a:r>
                      <a:r>
                        <a:rPr lang="zh-CN" altLang="en-US" sz="1500" dirty="0" smtClean="0">
                          <a:latin typeface="Times New Roman" pitchFamily="18" charset="0"/>
                        </a:rPr>
                        <a:t>个成员经济体</a:t>
                      </a:r>
                      <a:endParaRPr lang="zh-CN" altLang="en-US" sz="1500" dirty="0">
                        <a:latin typeface="Times New Roman" pitchFamily="18" charset="0"/>
                      </a:endParaRPr>
                    </a:p>
                  </a:txBody>
                  <a:tcPr anchor="ctr"/>
                </a:tc>
                <a:tc>
                  <a:txBody>
                    <a:bodyPr/>
                    <a:lstStyle/>
                    <a:p>
                      <a:pPr algn="l"/>
                      <a:r>
                        <a:rPr lang="zh-CN" altLang="en-US" sz="1500" dirty="0" smtClean="0">
                          <a:latin typeface="Times New Roman" pitchFamily="18" charset="0"/>
                        </a:rPr>
                        <a:t>成员经济体间现存的和正在进行中的</a:t>
                      </a:r>
                      <a:r>
                        <a:rPr lang="en-US" altLang="zh-CN" sz="1500" dirty="0" smtClean="0">
                          <a:latin typeface="Times New Roman" pitchFamily="18" charset="0"/>
                        </a:rPr>
                        <a:t>229</a:t>
                      </a:r>
                      <a:r>
                        <a:rPr lang="zh-CN" altLang="en-US" sz="1500" dirty="0" smtClean="0">
                          <a:latin typeface="Times New Roman" pitchFamily="18" charset="0"/>
                        </a:rPr>
                        <a:t>个</a:t>
                      </a:r>
                      <a:r>
                        <a:rPr lang="en-US" altLang="zh-CN" sz="1500" dirty="0" smtClean="0">
                          <a:latin typeface="Times New Roman" pitchFamily="18" charset="0"/>
                        </a:rPr>
                        <a:t>FTAs</a:t>
                      </a:r>
                      <a:endParaRPr lang="zh-CN" altLang="en-US" sz="1500" dirty="0">
                        <a:latin typeface="Times New Roman" pitchFamily="18" charset="0"/>
                      </a:endParaRPr>
                    </a:p>
                  </a:txBody>
                  <a:tcPr anchor="ctr"/>
                </a:tc>
                <a:tc>
                  <a:txBody>
                    <a:bodyPr/>
                    <a:lstStyle/>
                    <a:p>
                      <a:pPr algn="l"/>
                      <a:r>
                        <a:rPr lang="en-US" altLang="zh-CN" sz="1500" dirty="0" smtClean="0">
                          <a:latin typeface="Times New Roman" pitchFamily="18" charset="0"/>
                        </a:rPr>
                        <a:t>1</a:t>
                      </a:r>
                      <a:r>
                        <a:rPr lang="zh-CN" altLang="en-US" sz="1500" dirty="0" smtClean="0">
                          <a:latin typeface="Times New Roman" pitchFamily="18" charset="0"/>
                        </a:rPr>
                        <a:t>、不仅包含</a:t>
                      </a:r>
                      <a:r>
                        <a:rPr lang="en-US" altLang="zh-CN" sz="1500" dirty="0" smtClean="0">
                          <a:latin typeface="Times New Roman" pitchFamily="18" charset="0"/>
                        </a:rPr>
                        <a:t>147</a:t>
                      </a:r>
                      <a:r>
                        <a:rPr lang="zh-CN" altLang="en-US" sz="1500" dirty="0" smtClean="0">
                          <a:latin typeface="Times New Roman" pitchFamily="18" charset="0"/>
                        </a:rPr>
                        <a:t>个已签署并执行的</a:t>
                      </a:r>
                      <a:r>
                        <a:rPr lang="en-US" altLang="zh-CN" sz="1500" dirty="0" smtClean="0">
                          <a:latin typeface="Times New Roman" pitchFamily="18" charset="0"/>
                        </a:rPr>
                        <a:t>FTAs</a:t>
                      </a:r>
                      <a:r>
                        <a:rPr lang="zh-CN" altLang="en-US" sz="1500" dirty="0" smtClean="0">
                          <a:latin typeface="Times New Roman" pitchFamily="18" charset="0"/>
                        </a:rPr>
                        <a:t>，还包括已签署未执行的协议</a:t>
                      </a:r>
                      <a:r>
                        <a:rPr lang="en-US" altLang="zh-CN" sz="1500" dirty="0" smtClean="0">
                          <a:latin typeface="Times New Roman" pitchFamily="18" charset="0"/>
                        </a:rPr>
                        <a:t>6</a:t>
                      </a:r>
                      <a:r>
                        <a:rPr lang="zh-CN" altLang="en-US" sz="1500" dirty="0" smtClean="0">
                          <a:latin typeface="Times New Roman" pitchFamily="18" charset="0"/>
                        </a:rPr>
                        <a:t>个、谈判中协议</a:t>
                      </a:r>
                      <a:r>
                        <a:rPr lang="en-US" altLang="zh-CN" sz="1500" dirty="0" smtClean="0">
                          <a:latin typeface="Times New Roman" pitchFamily="18" charset="0"/>
                        </a:rPr>
                        <a:t>68</a:t>
                      </a:r>
                      <a:r>
                        <a:rPr lang="zh-CN" altLang="en-US" sz="1500" dirty="0" smtClean="0">
                          <a:latin typeface="Times New Roman" pitchFamily="18" charset="0"/>
                        </a:rPr>
                        <a:t>个、进行可行性研究的协议</a:t>
                      </a:r>
                      <a:r>
                        <a:rPr lang="en-US" altLang="zh-CN" sz="1500" dirty="0" smtClean="0">
                          <a:latin typeface="Times New Roman" pitchFamily="18" charset="0"/>
                        </a:rPr>
                        <a:t>5</a:t>
                      </a:r>
                      <a:r>
                        <a:rPr lang="zh-CN" altLang="en-US" sz="1500" dirty="0" smtClean="0">
                          <a:latin typeface="Times New Roman" pitchFamily="18" charset="0"/>
                        </a:rPr>
                        <a:t>个和处于中断状态的协议</a:t>
                      </a:r>
                      <a:r>
                        <a:rPr lang="en-US" altLang="zh-CN" sz="1500" dirty="0" smtClean="0">
                          <a:latin typeface="Times New Roman" pitchFamily="18" charset="0"/>
                        </a:rPr>
                        <a:t>3</a:t>
                      </a:r>
                      <a:r>
                        <a:rPr lang="zh-CN" altLang="en-US" sz="1500" dirty="0" smtClean="0">
                          <a:latin typeface="Times New Roman" pitchFamily="18" charset="0"/>
                        </a:rPr>
                        <a:t>个，可以全面体现亚太地区</a:t>
                      </a:r>
                      <a:r>
                        <a:rPr lang="en-US" altLang="zh-CN" sz="1500" dirty="0" smtClean="0">
                          <a:latin typeface="Times New Roman" pitchFamily="18" charset="0"/>
                        </a:rPr>
                        <a:t>FTAs</a:t>
                      </a:r>
                      <a:r>
                        <a:rPr lang="zh-CN" altLang="en-US" sz="1500" dirty="0" smtClean="0">
                          <a:latin typeface="Times New Roman" pitchFamily="18" charset="0"/>
                        </a:rPr>
                        <a:t>进展状况；</a:t>
                      </a:r>
                      <a:r>
                        <a:rPr lang="en-US" altLang="zh-CN" sz="1500" dirty="0" smtClean="0">
                          <a:latin typeface="Times New Roman" pitchFamily="18" charset="0"/>
                        </a:rPr>
                        <a:t>2</a:t>
                      </a:r>
                      <a:r>
                        <a:rPr lang="zh-CN" altLang="en-US" sz="1500" dirty="0" smtClean="0">
                          <a:latin typeface="Times New Roman" pitchFamily="18" charset="0"/>
                        </a:rPr>
                        <a:t>、可以使用比较工具对</a:t>
                      </a:r>
                      <a:r>
                        <a:rPr lang="en-US" altLang="zh-CN" sz="1500" dirty="0" smtClean="0">
                          <a:latin typeface="Times New Roman" pitchFamily="18" charset="0"/>
                        </a:rPr>
                        <a:t>FTAs</a:t>
                      </a:r>
                      <a:r>
                        <a:rPr lang="zh-CN" altLang="en-US" sz="1500" dirty="0" smtClean="0">
                          <a:latin typeface="Times New Roman" pitchFamily="18" charset="0"/>
                        </a:rPr>
                        <a:t>的特定章节进行对比</a:t>
                      </a:r>
                      <a:endParaRPr lang="zh-CN" altLang="en-US" sz="1500" dirty="0">
                        <a:latin typeface="Times New Roman" pitchFamily="18" charset="0"/>
                      </a:endParaRPr>
                    </a:p>
                  </a:txBody>
                  <a:tcPr anchor="ctr"/>
                </a:tc>
              </a:tr>
              <a:tr h="1509270">
                <a:tc>
                  <a:txBody>
                    <a:bodyPr/>
                    <a:lstStyle/>
                    <a:p>
                      <a:pPr algn="l"/>
                      <a:r>
                        <a:rPr lang="en-US" altLang="zh-CN" sz="1500" dirty="0" smtClean="0">
                          <a:latin typeface="Times New Roman" pitchFamily="18" charset="0"/>
                        </a:rPr>
                        <a:t>UN</a:t>
                      </a:r>
                      <a:r>
                        <a:rPr lang="zh-CN" altLang="en-US" sz="1500" dirty="0" smtClean="0">
                          <a:latin typeface="Times New Roman" pitchFamily="18" charset="0"/>
                        </a:rPr>
                        <a:t>：亚太贸易与投资协议数据库（</a:t>
                      </a:r>
                      <a:r>
                        <a:rPr lang="en-US" altLang="zh-CN" sz="1500" dirty="0" smtClean="0">
                          <a:latin typeface="Times New Roman" pitchFamily="18" charset="0"/>
                        </a:rPr>
                        <a:t>APTIAD</a:t>
                      </a:r>
                      <a:r>
                        <a:rPr lang="zh-CN" altLang="en-US" sz="1500" dirty="0" smtClean="0">
                          <a:latin typeface="Times New Roman" pitchFamily="18" charset="0"/>
                        </a:rPr>
                        <a:t>）</a:t>
                      </a:r>
                      <a:endParaRPr lang="zh-CN" altLang="en-US" sz="1500" dirty="0">
                        <a:latin typeface="Times New Roman" pitchFamily="18" charset="0"/>
                      </a:endParaRPr>
                    </a:p>
                  </a:txBody>
                  <a:tcPr anchor="ctr"/>
                </a:tc>
                <a:tc>
                  <a:txBody>
                    <a:bodyPr/>
                    <a:lstStyle/>
                    <a:p>
                      <a:pPr algn="l"/>
                      <a:r>
                        <a:rPr lang="zh-CN" altLang="en-US" sz="1500" dirty="0" smtClean="0">
                          <a:latin typeface="Times New Roman" pitchFamily="18" charset="0"/>
                        </a:rPr>
                        <a:t>亚太区域内</a:t>
                      </a:r>
                      <a:r>
                        <a:rPr lang="en-US" altLang="zh-CN" sz="1500" dirty="0" smtClean="0">
                          <a:latin typeface="Times New Roman" pitchFamily="18" charset="0"/>
                        </a:rPr>
                        <a:t>62</a:t>
                      </a:r>
                      <a:r>
                        <a:rPr lang="zh-CN" altLang="en-US" sz="1500" dirty="0" smtClean="0">
                          <a:latin typeface="Times New Roman" pitchFamily="18" charset="0"/>
                        </a:rPr>
                        <a:t>个成员国家国家和地区</a:t>
                      </a:r>
                      <a:endParaRPr lang="zh-CN" altLang="en-US" sz="1500" dirty="0">
                        <a:latin typeface="Times New Roman" pitchFamily="18" charset="0"/>
                      </a:endParaRPr>
                    </a:p>
                  </a:txBody>
                  <a:tcPr anchor="ctr"/>
                </a:tc>
                <a:tc>
                  <a:txBody>
                    <a:bodyPr/>
                    <a:lstStyle/>
                    <a:p>
                      <a:pPr algn="l"/>
                      <a:r>
                        <a:rPr lang="zh-CN" altLang="en-US" sz="1500" dirty="0" smtClean="0">
                          <a:latin typeface="Times New Roman" pitchFamily="18" charset="0"/>
                        </a:rPr>
                        <a:t>亚太地区现存的和正在进行中的</a:t>
                      </a:r>
                      <a:r>
                        <a:rPr lang="en-US" altLang="zh-CN" sz="1500" dirty="0" smtClean="0">
                          <a:latin typeface="Times New Roman" pitchFamily="18" charset="0"/>
                        </a:rPr>
                        <a:t>227</a:t>
                      </a:r>
                      <a:r>
                        <a:rPr lang="zh-CN" altLang="en-US" sz="1500" dirty="0" smtClean="0">
                          <a:latin typeface="Times New Roman" pitchFamily="18" charset="0"/>
                        </a:rPr>
                        <a:t>个</a:t>
                      </a:r>
                      <a:r>
                        <a:rPr lang="en-US" altLang="zh-CN" sz="1500" dirty="0" smtClean="0">
                          <a:latin typeface="Times New Roman" pitchFamily="18" charset="0"/>
                        </a:rPr>
                        <a:t>FTAs</a:t>
                      </a:r>
                      <a:endParaRPr lang="zh-CN" altLang="en-US" sz="1500" dirty="0">
                        <a:latin typeface="Times New Roman" pitchFamily="18" charset="0"/>
                      </a:endParaRPr>
                    </a:p>
                  </a:txBody>
                  <a:tcPr anchor="ctr"/>
                </a:tc>
                <a:tc>
                  <a:txBody>
                    <a:bodyPr/>
                    <a:lstStyle/>
                    <a:p>
                      <a:pPr algn="l"/>
                      <a:r>
                        <a:rPr lang="en-US" altLang="zh-CN" sz="1500" dirty="0" smtClean="0">
                          <a:latin typeface="Times New Roman" pitchFamily="18" charset="0"/>
                        </a:rPr>
                        <a:t>1</a:t>
                      </a:r>
                      <a:r>
                        <a:rPr lang="zh-CN" altLang="en-US" sz="1500" dirty="0" smtClean="0">
                          <a:latin typeface="Times New Roman" pitchFamily="18" charset="0"/>
                        </a:rPr>
                        <a:t>、提供协议签署日期、状态、类型、成员国等基本信息；</a:t>
                      </a:r>
                      <a:r>
                        <a:rPr lang="en-US" altLang="zh-CN" sz="1500" dirty="0" smtClean="0">
                          <a:latin typeface="Times New Roman" pitchFamily="18" charset="0"/>
                        </a:rPr>
                        <a:t>2</a:t>
                      </a:r>
                      <a:r>
                        <a:rPr lang="zh-CN" altLang="en-US" sz="1500" dirty="0" smtClean="0">
                          <a:latin typeface="Times New Roman" pitchFamily="18" charset="0"/>
                        </a:rPr>
                        <a:t>、提供协议是否含有服务贸易自由化、投资、贸易便利化和海关合作、政府采购、竞争政策、知识产权、争端解决、劳工、环境、技术合作内容的判定（</a:t>
                      </a:r>
                      <a:r>
                        <a:rPr lang="en-US" altLang="zh-CN" sz="1500" dirty="0" smtClean="0">
                          <a:latin typeface="Times New Roman" pitchFamily="18" charset="0"/>
                        </a:rPr>
                        <a:t>Yes</a:t>
                      </a:r>
                      <a:r>
                        <a:rPr lang="en-US" altLang="zh-CN" sz="1500" baseline="0" dirty="0" smtClean="0">
                          <a:latin typeface="Times New Roman" pitchFamily="18" charset="0"/>
                        </a:rPr>
                        <a:t> /No</a:t>
                      </a:r>
                      <a:r>
                        <a:rPr lang="zh-CN" altLang="en-US" sz="1500" dirty="0" smtClean="0">
                          <a:latin typeface="Times New Roman" pitchFamily="18" charset="0"/>
                        </a:rPr>
                        <a:t>）</a:t>
                      </a:r>
                      <a:r>
                        <a:rPr lang="en-US" altLang="zh-CN" sz="1500" dirty="0" smtClean="0">
                          <a:latin typeface="Times New Roman" pitchFamily="18" charset="0"/>
                        </a:rPr>
                        <a:t>;3</a:t>
                      </a:r>
                      <a:r>
                        <a:rPr lang="zh-CN" altLang="en-US" sz="1500" dirty="0" smtClean="0">
                          <a:latin typeface="Times New Roman" pitchFamily="18" charset="0"/>
                        </a:rPr>
                        <a:t>、提供协议具体文本链接</a:t>
                      </a:r>
                      <a:endParaRPr lang="zh-CN" altLang="en-US" sz="1500" dirty="0">
                        <a:latin typeface="Times New Roman" pitchFamily="18" charset="0"/>
                      </a:endParaRPr>
                    </a:p>
                  </a:txBody>
                  <a:tcPr anchor="ctr"/>
                </a:tc>
              </a:tr>
              <a:tr h="926019">
                <a:tc>
                  <a:txBody>
                    <a:bodyPr/>
                    <a:lstStyle/>
                    <a:p>
                      <a:pPr algn="l"/>
                      <a:r>
                        <a:rPr lang="zh-CN" altLang="en-US" sz="1500" dirty="0" smtClean="0">
                          <a:latin typeface="Times New Roman" pitchFamily="18" charset="0"/>
                        </a:rPr>
                        <a:t>瑞士伯尔尼大学</a:t>
                      </a:r>
                      <a:r>
                        <a:rPr lang="en-US" altLang="zh-CN" sz="1500" dirty="0" smtClean="0">
                          <a:latin typeface="Times New Roman" pitchFamily="18" charset="0"/>
                        </a:rPr>
                        <a:t>DESTA</a:t>
                      </a:r>
                      <a:r>
                        <a:rPr lang="zh-CN" altLang="en-US" sz="1500" dirty="0" smtClean="0">
                          <a:latin typeface="Times New Roman" pitchFamily="18" charset="0"/>
                        </a:rPr>
                        <a:t>数据库</a:t>
                      </a:r>
                      <a:endParaRPr lang="zh-CN" altLang="en-US" sz="1500" dirty="0">
                        <a:latin typeface="Times New Roman" pitchFamily="18" charset="0"/>
                      </a:endParaRPr>
                    </a:p>
                  </a:txBody>
                  <a:tcPr anchor="ctr"/>
                </a:tc>
                <a:tc>
                  <a:txBody>
                    <a:bodyPr/>
                    <a:lstStyle/>
                    <a:p>
                      <a:pPr algn="l"/>
                      <a:r>
                        <a:rPr lang="zh-CN" altLang="en-US" sz="1500" dirty="0" smtClean="0">
                          <a:latin typeface="Times New Roman" pitchFamily="18" charset="0"/>
                        </a:rPr>
                        <a:t>全球</a:t>
                      </a:r>
                      <a:r>
                        <a:rPr lang="en-US" altLang="zh-CN" sz="1500" dirty="0" smtClean="0">
                          <a:latin typeface="Times New Roman" pitchFamily="18" charset="0"/>
                        </a:rPr>
                        <a:t>201</a:t>
                      </a:r>
                      <a:r>
                        <a:rPr lang="zh-CN" altLang="en-US" sz="1500" dirty="0" smtClean="0">
                          <a:latin typeface="Times New Roman" pitchFamily="18" charset="0"/>
                        </a:rPr>
                        <a:t>个国家和地区</a:t>
                      </a:r>
                      <a:endParaRPr lang="zh-CN" altLang="en-US" sz="1500" dirty="0">
                        <a:latin typeface="Times New Roman" pitchFamily="18" charset="0"/>
                      </a:endParaRPr>
                    </a:p>
                  </a:txBody>
                  <a:tcPr anchor="ctr"/>
                </a:tc>
                <a:tc>
                  <a:txBody>
                    <a:bodyPr/>
                    <a:lstStyle/>
                    <a:p>
                      <a:pPr algn="l"/>
                      <a:r>
                        <a:rPr lang="zh-CN" altLang="en-US" sz="1500" dirty="0" smtClean="0">
                          <a:latin typeface="Times New Roman" pitchFamily="18" charset="0"/>
                        </a:rPr>
                        <a:t>共包含</a:t>
                      </a:r>
                      <a:r>
                        <a:rPr lang="en-US" altLang="zh-CN" sz="1500" dirty="0" smtClean="0">
                          <a:latin typeface="Times New Roman" pitchFamily="18" charset="0"/>
                        </a:rPr>
                        <a:t>1947-2010</a:t>
                      </a:r>
                      <a:r>
                        <a:rPr lang="zh-CN" altLang="en-US" sz="1500" dirty="0" smtClean="0">
                          <a:latin typeface="Times New Roman" pitchFamily="18" charset="0"/>
                        </a:rPr>
                        <a:t>年间的约</a:t>
                      </a:r>
                      <a:r>
                        <a:rPr lang="en-US" altLang="zh-CN" sz="1500" dirty="0" smtClean="0">
                          <a:latin typeface="Times New Roman" pitchFamily="18" charset="0"/>
                        </a:rPr>
                        <a:t>790</a:t>
                      </a:r>
                      <a:r>
                        <a:rPr lang="zh-CN" altLang="en-US" sz="1500" dirty="0" smtClean="0">
                          <a:latin typeface="Times New Roman" pitchFamily="18" charset="0"/>
                        </a:rPr>
                        <a:t>个</a:t>
                      </a:r>
                      <a:r>
                        <a:rPr lang="en-US" altLang="zh-CN" sz="1500" dirty="0" smtClean="0">
                          <a:latin typeface="Times New Roman" pitchFamily="18" charset="0"/>
                        </a:rPr>
                        <a:t>FTAs</a:t>
                      </a:r>
                      <a:endParaRPr lang="zh-CN" altLang="en-US" sz="1500" dirty="0">
                        <a:latin typeface="Times New Roman" pitchFamily="18" charset="0"/>
                      </a:endParaRPr>
                    </a:p>
                  </a:txBody>
                  <a:tcPr anchor="ctr"/>
                </a:tc>
                <a:tc>
                  <a:txBody>
                    <a:bodyPr/>
                    <a:lstStyle/>
                    <a:p>
                      <a:pPr algn="l"/>
                      <a:r>
                        <a:rPr lang="en-US" altLang="zh-CN" sz="1500" dirty="0" smtClean="0">
                          <a:latin typeface="Times New Roman" pitchFamily="18" charset="0"/>
                        </a:rPr>
                        <a:t>1</a:t>
                      </a:r>
                      <a:r>
                        <a:rPr lang="zh-CN" altLang="en-US" sz="1500" dirty="0" smtClean="0">
                          <a:latin typeface="Times New Roman" pitchFamily="18" charset="0"/>
                        </a:rPr>
                        <a:t>、利用矩阵和自有编码体系，针对各部门、承诺深度、灵活度、贸易一体化程度进行打分；</a:t>
                      </a:r>
                      <a:r>
                        <a:rPr lang="en-US" altLang="zh-CN" sz="1500" dirty="0" smtClean="0">
                          <a:latin typeface="Times New Roman" pitchFamily="18" charset="0"/>
                        </a:rPr>
                        <a:t>2</a:t>
                      </a:r>
                      <a:r>
                        <a:rPr lang="zh-CN" altLang="en-US" sz="1500" dirty="0" smtClean="0">
                          <a:latin typeface="Times New Roman" pitchFamily="18" charset="0"/>
                        </a:rPr>
                        <a:t>、测算结果以文章、图表或矩阵形式给出。</a:t>
                      </a:r>
                      <a:endParaRPr lang="zh-CN" altLang="en-US" sz="1500" dirty="0">
                        <a:latin typeface="Times New Roman" pitchFamily="18" charset="0"/>
                      </a:endParaRPr>
                    </a:p>
                  </a:txBody>
                  <a:tcPr anchor="ctr"/>
                </a:tc>
              </a:tr>
            </a:tbl>
          </a:graphicData>
        </a:graphic>
      </p:graphicFrame>
    </p:spTree>
    <p:extLst>
      <p:ext uri="{BB962C8B-B14F-4D97-AF65-F5344CB8AC3E}">
        <p14:creationId xmlns:p14="http://schemas.microsoft.com/office/powerpoint/2010/main" val="448389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内容占位符 2"/>
          <p:cNvSpPr>
            <a:spLocks noGrp="1"/>
          </p:cNvSpPr>
          <p:nvPr>
            <p:ph idx="1"/>
          </p:nvPr>
        </p:nvSpPr>
        <p:spPr>
          <a:xfrm>
            <a:off x="457200" y="836712"/>
            <a:ext cx="8363272" cy="5289451"/>
          </a:xfrm>
        </p:spPr>
        <p:txBody>
          <a:bodyPr>
            <a:normAutofit/>
          </a:bodyPr>
          <a:lstStyle/>
          <a:p>
            <a:r>
              <a:rPr lang="zh-CN" altLang="en-US" sz="2800" dirty="0" smtClean="0">
                <a:latin typeface="华文中宋" panose="02010600040101010101" pitchFamily="2" charset="-122"/>
                <a:ea typeface="华文中宋" panose="02010600040101010101" pitchFamily="2" charset="-122"/>
              </a:rPr>
              <a:t>新的方法：在方法</a:t>
            </a:r>
            <a:r>
              <a:rPr lang="en-US" altLang="zh-CN" sz="2800" dirty="0" smtClean="0">
                <a:latin typeface="华文中宋" panose="02010600040101010101" pitchFamily="2" charset="-122"/>
                <a:ea typeface="华文中宋" panose="02010600040101010101" pitchFamily="2" charset="-122"/>
              </a:rPr>
              <a:t>1</a:t>
            </a:r>
            <a:r>
              <a:rPr lang="zh-CN" altLang="en-US" sz="2800" dirty="0" smtClean="0">
                <a:latin typeface="华文中宋" panose="02010600040101010101" pitchFamily="2" charset="-122"/>
                <a:ea typeface="华文中宋" panose="02010600040101010101" pitchFamily="2" charset="-122"/>
              </a:rPr>
              <a:t>的基础上考虑覆盖率、执行率与（核心）要素</a:t>
            </a:r>
            <a:endParaRPr lang="en-US" altLang="zh-CN" sz="2800" dirty="0" smtClean="0">
              <a:latin typeface="华文中宋" panose="02010600040101010101" pitchFamily="2" charset="-122"/>
              <a:ea typeface="华文中宋" panose="02010600040101010101" pitchFamily="2" charset="-122"/>
            </a:endParaRPr>
          </a:p>
          <a:p>
            <a:pPr lvl="1">
              <a:spcBef>
                <a:spcPts val="576"/>
              </a:spcBef>
            </a:pPr>
            <a:r>
              <a:rPr lang="zh-CN" altLang="zh-CN" sz="2400" dirty="0" smtClean="0">
                <a:latin typeface="华文中宋" panose="02010600040101010101" pitchFamily="2" charset="-122"/>
                <a:ea typeface="华文中宋" panose="02010600040101010101" pitchFamily="2" charset="-122"/>
                <a:cs typeface="Times New Roman" panose="02020603050405020304" pitchFamily="18" charset="0"/>
              </a:rPr>
              <a:t>“</a:t>
            </a:r>
            <a:r>
              <a:rPr lang="zh-CN" altLang="en-US" sz="2400" dirty="0" smtClean="0">
                <a:latin typeface="华文中宋" panose="02010600040101010101" pitchFamily="2" charset="-122"/>
                <a:ea typeface="华文中宋" panose="02010600040101010101" pitchFamily="2" charset="-122"/>
                <a:cs typeface="Times New Roman" panose="02020603050405020304" pitchFamily="18" charset="0"/>
              </a:rPr>
              <a:t>要素</a:t>
            </a:r>
            <a:r>
              <a:rPr lang="zh-CN" altLang="zh-CN" sz="2400" dirty="0" smtClean="0">
                <a:latin typeface="华文中宋" panose="02010600040101010101" pitchFamily="2" charset="-122"/>
                <a:ea typeface="华文中宋" panose="02010600040101010101" pitchFamily="2" charset="-122"/>
                <a:cs typeface="Times New Roman" panose="02020603050405020304" pitchFamily="18" charset="0"/>
              </a:rPr>
              <a:t>”：</a:t>
            </a:r>
            <a:r>
              <a:rPr lang="zh-CN" altLang="en-US" sz="2400" dirty="0" smtClean="0">
                <a:latin typeface="华文中宋" panose="02010600040101010101" pitchFamily="2" charset="-122"/>
                <a:ea typeface="华文中宋" panose="02010600040101010101" pitchFamily="2" charset="-122"/>
                <a:cs typeface="Times New Roman" panose="02020603050405020304" pitchFamily="18" charset="0"/>
              </a:rPr>
              <a:t>对</a:t>
            </a:r>
            <a:r>
              <a:rPr lang="zh-CN" altLang="zh-CN" sz="2400" dirty="0" smtClean="0">
                <a:latin typeface="华文中宋" panose="02010600040101010101" pitchFamily="2" charset="-122"/>
                <a:ea typeface="华文中宋" panose="02010600040101010101" pitchFamily="2" charset="-122"/>
                <a:cs typeface="Times New Roman" panose="02020603050405020304" pitchFamily="18" charset="0"/>
              </a:rPr>
              <a:t>某</a:t>
            </a:r>
            <a:r>
              <a:rPr lang="zh-CN" altLang="zh-CN" sz="2400" dirty="0">
                <a:latin typeface="华文中宋" panose="02010600040101010101" pitchFamily="2" charset="-122"/>
                <a:ea typeface="华文中宋" panose="02010600040101010101" pitchFamily="2" charset="-122"/>
                <a:cs typeface="Times New Roman" panose="02020603050405020304" pitchFamily="18" charset="0"/>
              </a:rPr>
              <a:t>一</a:t>
            </a:r>
            <a:r>
              <a:rPr lang="zh-CN" altLang="zh-CN" sz="2400" dirty="0" smtClean="0">
                <a:latin typeface="华文中宋" panose="02010600040101010101" pitchFamily="2" charset="-122"/>
                <a:ea typeface="华文中宋" panose="02010600040101010101" pitchFamily="2" charset="-122"/>
                <a:cs typeface="Times New Roman" panose="02020603050405020304" pitchFamily="18" charset="0"/>
              </a:rPr>
              <a:t>议题</a:t>
            </a:r>
            <a:r>
              <a:rPr lang="zh-CN" altLang="en-US" sz="2400" dirty="0" smtClean="0">
                <a:latin typeface="华文中宋" panose="02010600040101010101" pitchFamily="2" charset="-122"/>
                <a:ea typeface="华文中宋" panose="02010600040101010101" pitchFamily="2" charset="-122"/>
                <a:cs typeface="Times New Roman" panose="02020603050405020304" pitchFamily="18" charset="0"/>
              </a:rPr>
              <a:t>或条款</a:t>
            </a:r>
            <a:r>
              <a:rPr lang="zh-CN" altLang="zh-CN" sz="2400" dirty="0" smtClean="0">
                <a:latin typeface="华文中宋" panose="02010600040101010101" pitchFamily="2" charset="-122"/>
                <a:ea typeface="华文中宋" panose="02010600040101010101" pitchFamily="2" charset="-122"/>
                <a:cs typeface="Times New Roman" panose="02020603050405020304" pitchFamily="18" charset="0"/>
              </a:rPr>
              <a:t>的</a:t>
            </a:r>
            <a:r>
              <a:rPr lang="zh-CN" altLang="en-US" sz="2400" dirty="0" smtClean="0">
                <a:latin typeface="华文中宋" panose="02010600040101010101" pitchFamily="2" charset="-122"/>
                <a:ea typeface="华文中宋" panose="02010600040101010101" pitchFamily="2" charset="-122"/>
                <a:cs typeface="Times New Roman" panose="02020603050405020304" pitchFamily="18" charset="0"/>
              </a:rPr>
              <a:t>实质性内容的对比分析</a:t>
            </a:r>
            <a:endParaRPr lang="en-US" altLang="zh-CN" sz="2400" dirty="0" smtClean="0">
              <a:latin typeface="华文中宋" panose="02010600040101010101" pitchFamily="2" charset="-122"/>
              <a:ea typeface="华文中宋" panose="02010600040101010101" pitchFamily="2" charset="-122"/>
              <a:cs typeface="Times New Roman" panose="02020603050405020304" pitchFamily="18" charset="0"/>
            </a:endParaRPr>
          </a:p>
          <a:p>
            <a:pPr lvl="2">
              <a:spcBef>
                <a:spcPts val="576"/>
              </a:spcBef>
            </a:pPr>
            <a:r>
              <a:rPr lang="zh-CN" altLang="en-US" sz="2000" dirty="0" smtClean="0">
                <a:latin typeface="华文中宋" panose="02010600040101010101" pitchFamily="2" charset="-122"/>
                <a:ea typeface="华文中宋" panose="02010600040101010101" pitchFamily="2" charset="-122"/>
                <a:cs typeface="Times New Roman" panose="02020603050405020304" pitchFamily="18" charset="0"/>
              </a:rPr>
              <a:t>全要素比对</a:t>
            </a:r>
            <a:endParaRPr lang="en-US" altLang="zh-CN" sz="2000" dirty="0" smtClean="0">
              <a:latin typeface="华文中宋" panose="02010600040101010101" pitchFamily="2" charset="-122"/>
              <a:ea typeface="华文中宋" panose="02010600040101010101" pitchFamily="2" charset="-122"/>
              <a:cs typeface="Times New Roman" panose="02020603050405020304" pitchFamily="18" charset="0"/>
            </a:endParaRPr>
          </a:p>
          <a:p>
            <a:pPr lvl="2">
              <a:spcBef>
                <a:spcPts val="576"/>
              </a:spcBef>
            </a:pPr>
            <a:r>
              <a:rPr lang="zh-CN" altLang="en-US" sz="2000" dirty="0" smtClean="0">
                <a:latin typeface="华文中宋" panose="02010600040101010101" pitchFamily="2" charset="-122"/>
                <a:ea typeface="华文中宋" panose="02010600040101010101" pitchFamily="2" charset="-122"/>
                <a:cs typeface="Times New Roman" panose="02020603050405020304" pitchFamily="18" charset="0"/>
              </a:rPr>
              <a:t>核心要素比对</a:t>
            </a:r>
            <a:endParaRPr lang="en-US" altLang="zh-CN" sz="2000" dirty="0" smtClean="0">
              <a:latin typeface="华文中宋" panose="02010600040101010101" pitchFamily="2" charset="-122"/>
              <a:ea typeface="华文中宋" panose="02010600040101010101" pitchFamily="2" charset="-122"/>
              <a:cs typeface="Times New Roman" panose="02020603050405020304" pitchFamily="18" charset="0"/>
            </a:endParaRPr>
          </a:p>
          <a:p>
            <a:pPr lvl="2">
              <a:spcBef>
                <a:spcPts val="576"/>
              </a:spcBef>
            </a:pPr>
            <a:r>
              <a:rPr lang="zh-CN" altLang="en-US" sz="2000" dirty="0" smtClean="0">
                <a:latin typeface="华文中宋" panose="02010600040101010101" pitchFamily="2" charset="-122"/>
                <a:ea typeface="华文中宋" panose="02010600040101010101" pitchFamily="2" charset="-122"/>
                <a:cs typeface="Times New Roman" panose="02020603050405020304" pitchFamily="18" charset="0"/>
              </a:rPr>
              <a:t>对不同要素赋予差别权重</a:t>
            </a:r>
            <a:endParaRPr lang="en-US" altLang="zh-CN" sz="2000" dirty="0" smtClean="0">
              <a:latin typeface="华文中宋" panose="02010600040101010101" pitchFamily="2" charset="-122"/>
              <a:ea typeface="华文中宋" panose="02010600040101010101" pitchFamily="2" charset="-122"/>
              <a:cs typeface="Times New Roman" panose="02020603050405020304" pitchFamily="18" charset="0"/>
            </a:endParaRPr>
          </a:p>
          <a:p>
            <a:pPr lvl="1">
              <a:spcBef>
                <a:spcPts val="576"/>
              </a:spcBef>
            </a:pPr>
            <a:r>
              <a:rPr lang="zh-CN" altLang="en-US" sz="2400" dirty="0" smtClean="0">
                <a:latin typeface="华文中宋" panose="02010600040101010101" pitchFamily="2" charset="-122"/>
                <a:ea typeface="华文中宋" panose="02010600040101010101" pitchFamily="2" charset="-122"/>
                <a:cs typeface="Times New Roman" panose="02020603050405020304" pitchFamily="18" charset="0"/>
              </a:rPr>
              <a:t>第一步：分别计算覆盖率和执行率</a:t>
            </a:r>
            <a:endParaRPr lang="en-US" altLang="zh-CN" sz="2400" dirty="0" smtClean="0">
              <a:latin typeface="华文中宋" panose="02010600040101010101" pitchFamily="2" charset="-122"/>
              <a:ea typeface="华文中宋" panose="02010600040101010101" pitchFamily="2" charset="-122"/>
              <a:cs typeface="Times New Roman" panose="02020603050405020304" pitchFamily="18" charset="0"/>
            </a:endParaRPr>
          </a:p>
          <a:p>
            <a:pPr lvl="1" algn="just">
              <a:spcBef>
                <a:spcPts val="576"/>
              </a:spcBef>
            </a:pPr>
            <a:r>
              <a:rPr lang="zh-CN" altLang="en-US" sz="2400" kern="100" dirty="0" smtClean="0">
                <a:latin typeface="华文中宋" panose="02010600040101010101" pitchFamily="2" charset="-122"/>
                <a:ea typeface="华文中宋" panose="02010600040101010101" pitchFamily="2" charset="-122"/>
                <a:cs typeface="Times New Roman" panose="02020603050405020304" pitchFamily="18" charset="0"/>
              </a:rPr>
              <a:t>第二步：</a:t>
            </a:r>
            <a:r>
              <a:rPr lang="zh-CN" altLang="zh-CN" sz="2400" kern="100" dirty="0" smtClean="0">
                <a:latin typeface="华文中宋" panose="02010600040101010101" pitchFamily="2" charset="-122"/>
                <a:ea typeface="华文中宋" panose="02010600040101010101" pitchFamily="2" charset="-122"/>
                <a:cs typeface="Times New Roman" panose="02020603050405020304" pitchFamily="18" charset="0"/>
              </a:rPr>
              <a:t>标准化</a:t>
            </a:r>
            <a:r>
              <a:rPr lang="zh-CN" altLang="zh-CN" sz="2400" b="1" kern="100" dirty="0" smtClean="0">
                <a:latin typeface="华文中宋" panose="02010600040101010101" pitchFamily="2" charset="-122"/>
                <a:ea typeface="华文中宋" panose="02010600040101010101" pitchFamily="2" charset="-122"/>
                <a:cs typeface="Times New Roman" panose="02020603050405020304" pitchFamily="18" charset="0"/>
              </a:rPr>
              <a:t>调整</a:t>
            </a:r>
            <a:r>
              <a:rPr lang="en-US" altLang="zh-CN" sz="2000" kern="100" dirty="0" smtClean="0">
                <a:latin typeface="Calibri" panose="020F0502020204030204" pitchFamily="34" charset="0"/>
                <a:cs typeface="Times New Roman" panose="02020603050405020304" pitchFamily="18" charset="0"/>
              </a:rPr>
              <a:t> </a:t>
            </a:r>
          </a:p>
          <a:p>
            <a:pPr lvl="1" algn="just">
              <a:spcBef>
                <a:spcPts val="576"/>
              </a:spcBef>
            </a:pPr>
            <a:r>
              <a:rPr lang="zh-CN" altLang="en-US" sz="2400" kern="100" dirty="0" smtClean="0">
                <a:latin typeface="华文中宋" panose="02010600040101010101" pitchFamily="2" charset="-122"/>
                <a:ea typeface="华文中宋" panose="02010600040101010101" pitchFamily="2" charset="-122"/>
                <a:cs typeface="Times New Roman" panose="02020603050405020304" pitchFamily="18" charset="0"/>
              </a:rPr>
              <a:t>第三步：</a:t>
            </a:r>
            <a:r>
              <a:rPr lang="zh-CN" altLang="zh-CN" sz="2400" kern="100" dirty="0" smtClean="0">
                <a:latin typeface="华文中宋" panose="02010600040101010101" pitchFamily="2" charset="-122"/>
                <a:ea typeface="华文中宋" panose="02010600040101010101" pitchFamily="2" charset="-122"/>
                <a:cs typeface="Times New Roman" panose="02020603050405020304" pitchFamily="18" charset="0"/>
              </a:rPr>
              <a:t>将</a:t>
            </a:r>
            <a:r>
              <a:rPr lang="zh-CN" altLang="zh-CN" sz="2400" kern="100" dirty="0">
                <a:latin typeface="华文中宋" panose="02010600040101010101" pitchFamily="2" charset="-122"/>
                <a:ea typeface="华文中宋" panose="02010600040101010101" pitchFamily="2" charset="-122"/>
                <a:cs typeface="Times New Roman" panose="02020603050405020304" pitchFamily="18" charset="0"/>
              </a:rPr>
              <a:t>调整后的指数平均</a:t>
            </a:r>
            <a:r>
              <a:rPr lang="zh-CN" altLang="zh-CN" sz="2400" kern="100" dirty="0" smtClean="0">
                <a:latin typeface="华文中宋" panose="02010600040101010101" pitchFamily="2" charset="-122"/>
                <a:ea typeface="华文中宋" panose="02010600040101010101" pitchFamily="2" charset="-122"/>
                <a:cs typeface="Times New Roman" panose="02020603050405020304" pitchFamily="18" charset="0"/>
              </a:rPr>
              <a:t>加权得到单一指数</a:t>
            </a:r>
            <a:endParaRPr lang="en-US" altLang="zh-CN" sz="2400" kern="100" dirty="0" smtClean="0">
              <a:latin typeface="华文中宋" panose="02010600040101010101" pitchFamily="2" charset="-122"/>
              <a:ea typeface="华文中宋" panose="02010600040101010101" pitchFamily="2" charset="-122"/>
              <a:cs typeface="Times New Roman" panose="02020603050405020304" pitchFamily="18" charset="0"/>
            </a:endParaRPr>
          </a:p>
          <a:p>
            <a:pPr marL="457200" lvl="1" indent="0" algn="just">
              <a:spcBef>
                <a:spcPts val="780"/>
              </a:spcBef>
              <a:buNone/>
            </a:pPr>
            <a:endParaRPr lang="zh-CN" altLang="zh-CN" kern="100" dirty="0">
              <a:latin typeface="Calibri" panose="020F0502020204030204" pitchFamily="34" charset="0"/>
              <a:cs typeface="Times New Roman" panose="02020603050405020304" pitchFamily="18" charset="0"/>
            </a:endParaRPr>
          </a:p>
          <a:p>
            <a:pPr lvl="1"/>
            <a:endParaRPr lang="en-US" altLang="zh-CN" sz="1600" dirty="0" smtClean="0">
              <a:solidFill>
                <a:srgbClr val="000000"/>
              </a:solidFill>
              <a:latin typeface="华文中宋" panose="02010600040101010101" pitchFamily="2" charset="-122"/>
              <a:ea typeface="华文中宋" panose="02010600040101010101" pitchFamily="2" charset="-122"/>
            </a:endParaRPr>
          </a:p>
          <a:p>
            <a:pPr lvl="1"/>
            <a:endParaRPr lang="en-US" altLang="zh-CN" sz="2000" dirty="0" smtClean="0">
              <a:solidFill>
                <a:srgbClr val="000000"/>
              </a:solidFill>
              <a:latin typeface="华文中宋" panose="02010600040101010101" pitchFamily="2" charset="-122"/>
              <a:ea typeface="华文中宋" panose="02010600040101010101" pitchFamily="2" charset="-122"/>
            </a:endParaRPr>
          </a:p>
          <a:p>
            <a:endParaRPr lang="en-US" altLang="zh-CN" dirty="0" smtClean="0">
              <a:cs typeface="Times New Roman" panose="02020603050405020304" pitchFamily="18" charset="0"/>
            </a:endParaRPr>
          </a:p>
          <a:p>
            <a:pPr lvl="1"/>
            <a:endParaRPr lang="en-US" altLang="zh-CN" dirty="0" smtClean="0"/>
          </a:p>
          <a:p>
            <a:pPr lvl="1"/>
            <a:endParaRPr lang="zh-CN" altLang="en-US" dirty="0" smtClean="0"/>
          </a:p>
        </p:txBody>
      </p:sp>
      <p:sp>
        <p:nvSpPr>
          <p:cNvPr id="3277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CAD5CFB-07FA-4112-B0A9-48FA456B534A}" type="slidenum">
              <a:rPr lang="en-US" altLang="zh-CN">
                <a:solidFill>
                  <a:srgbClr val="898989"/>
                </a:solidFill>
                <a:latin typeface="Calibri" panose="020F0502020204030204" pitchFamily="34" charset="0"/>
              </a:rPr>
              <a:pPr/>
              <a:t>25</a:t>
            </a:fld>
            <a:endParaRPr lang="zh-CN" altLang="zh-CN">
              <a:solidFill>
                <a:srgbClr val="898989"/>
              </a:solidFill>
              <a:latin typeface="Calibri" panose="020F0502020204030204" pitchFamily="34" charset="0"/>
            </a:endParaRPr>
          </a:p>
        </p:txBody>
      </p:sp>
    </p:spTree>
    <p:extLst>
      <p:ext uri="{BB962C8B-B14F-4D97-AF65-F5344CB8AC3E}">
        <p14:creationId xmlns:p14="http://schemas.microsoft.com/office/powerpoint/2010/main" val="3424288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a:bodyPr>
          <a:lstStyle/>
          <a:p>
            <a:pPr algn="l"/>
            <a:r>
              <a:rPr lang="zh-CN" altLang="en-US" sz="2800" dirty="0" smtClean="0">
                <a:solidFill>
                  <a:srgbClr val="FF0000"/>
                </a:solidFill>
                <a:latin typeface="华文中宋" panose="02010600040101010101" pitchFamily="2" charset="-122"/>
                <a:ea typeface="华文中宋" panose="02010600040101010101" pitchFamily="2" charset="-122"/>
              </a:rPr>
              <a:t>举例：</a:t>
            </a:r>
            <a:r>
              <a:rPr lang="en-US" altLang="zh-CN" sz="2800" dirty="0" smtClean="0">
                <a:solidFill>
                  <a:srgbClr val="FF0000"/>
                </a:solidFill>
                <a:latin typeface="华文中宋" panose="02010600040101010101" pitchFamily="2" charset="-122"/>
                <a:ea typeface="华文中宋" panose="02010600040101010101" pitchFamily="2" charset="-122"/>
              </a:rPr>
              <a:t>APEC FTAs</a:t>
            </a:r>
            <a:r>
              <a:rPr lang="zh-CN" altLang="en-US" sz="2800" dirty="0" smtClean="0">
                <a:solidFill>
                  <a:srgbClr val="FF0000"/>
                </a:solidFill>
                <a:latin typeface="华文中宋" panose="02010600040101010101" pitchFamily="2" charset="-122"/>
                <a:ea typeface="华文中宋" panose="02010600040101010101" pitchFamily="2" charset="-122"/>
              </a:rPr>
              <a:t>数据库的应用</a:t>
            </a:r>
            <a:endParaRPr lang="zh-CN" altLang="en-US" sz="2800" dirty="0">
              <a:solidFill>
                <a:srgbClr val="FF0000"/>
              </a:solidFill>
              <a:latin typeface="华文中宋" panose="02010600040101010101" pitchFamily="2" charset="-122"/>
              <a:ea typeface="华文中宋" panose="02010600040101010101" pitchFamily="2" charset="-122"/>
            </a:endParaRPr>
          </a:p>
        </p:txBody>
      </p:sp>
      <p:pic>
        <p:nvPicPr>
          <p:cNvPr id="5" name="内容占位符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8560" y="972888"/>
            <a:ext cx="10081120" cy="5624464"/>
          </a:xfrm>
        </p:spPr>
      </p:pic>
      <p:sp>
        <p:nvSpPr>
          <p:cNvPr id="4" name="灯片编号占位符 3"/>
          <p:cNvSpPr>
            <a:spLocks noGrp="1"/>
          </p:cNvSpPr>
          <p:nvPr>
            <p:ph type="sldNum" sz="quarter" idx="12"/>
          </p:nvPr>
        </p:nvSpPr>
        <p:spPr/>
        <p:txBody>
          <a:bodyPr/>
          <a:lstStyle/>
          <a:p>
            <a:fld id="{2570F4FF-6EA8-466A-8A0A-E42FC5A0654A}" type="slidenum">
              <a:rPr lang="zh-CN" altLang="en-US" smtClean="0"/>
              <a:pPr/>
              <a:t>26</a:t>
            </a:fld>
            <a:endParaRPr lang="zh-CN" altLang="en-US"/>
          </a:p>
        </p:txBody>
      </p:sp>
    </p:spTree>
    <p:extLst>
      <p:ext uri="{BB962C8B-B14F-4D97-AF65-F5344CB8AC3E}">
        <p14:creationId xmlns:p14="http://schemas.microsoft.com/office/powerpoint/2010/main" val="739016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000" b="1" dirty="0" smtClean="0">
                <a:solidFill>
                  <a:srgbClr val="FF0000"/>
                </a:solidFill>
                <a:latin typeface="华文中宋" pitchFamily="2" charset="-122"/>
                <a:ea typeface="华文中宋" pitchFamily="2" charset="-122"/>
              </a:rPr>
              <a:t>中国参与和引领新规则的标准</a:t>
            </a:r>
            <a:endParaRPr lang="zh-CN" altLang="en-US" sz="4000" b="1" dirty="0">
              <a:solidFill>
                <a:srgbClr val="FF0000"/>
              </a:solidFill>
              <a:latin typeface="华文中宋" pitchFamily="2" charset="-122"/>
              <a:ea typeface="华文中宋" pitchFamily="2" charset="-122"/>
            </a:endParaRPr>
          </a:p>
        </p:txBody>
      </p:sp>
      <p:sp>
        <p:nvSpPr>
          <p:cNvPr id="3" name="内容占位符 2"/>
          <p:cNvSpPr>
            <a:spLocks noGrp="1"/>
          </p:cNvSpPr>
          <p:nvPr>
            <p:ph idx="1"/>
          </p:nvPr>
        </p:nvSpPr>
        <p:spPr>
          <a:xfrm>
            <a:off x="467544" y="1489646"/>
            <a:ext cx="8424936" cy="4963690"/>
          </a:xfrm>
        </p:spPr>
        <p:txBody>
          <a:bodyPr>
            <a:normAutofit/>
          </a:bodyPr>
          <a:lstStyle/>
          <a:p>
            <a:r>
              <a:rPr lang="zh-CN" altLang="en-US" sz="2600" dirty="0" smtClean="0"/>
              <a:t>新规则演进的趋势与潮流（</a:t>
            </a:r>
            <a:r>
              <a:rPr lang="en-US" altLang="zh-CN" sz="2600" dirty="0" smtClean="0"/>
              <a:t>Trend</a:t>
            </a:r>
            <a:r>
              <a:rPr lang="zh-CN" altLang="en-US" sz="2600" dirty="0" smtClean="0"/>
              <a:t>）</a:t>
            </a:r>
            <a:endParaRPr lang="en-US" altLang="zh-CN" sz="2600" dirty="0" smtClean="0"/>
          </a:p>
          <a:p>
            <a:r>
              <a:rPr lang="zh-CN" altLang="en-US" sz="2600" dirty="0" smtClean="0"/>
              <a:t>中国在国际分工体系中的地位与利益（</a:t>
            </a:r>
            <a:r>
              <a:rPr lang="en-US" altLang="zh-CN" sz="2600" dirty="0" smtClean="0"/>
              <a:t>interest</a:t>
            </a:r>
            <a:r>
              <a:rPr lang="zh-CN" altLang="en-US" sz="2600" dirty="0" smtClean="0"/>
              <a:t>）</a:t>
            </a:r>
            <a:endParaRPr lang="en-US" altLang="zh-CN" sz="2600" dirty="0" smtClean="0"/>
          </a:p>
          <a:p>
            <a:r>
              <a:rPr lang="zh-CN" altLang="en-US" sz="2600" dirty="0" smtClean="0"/>
              <a:t>中国产业与部门的竞争力（</a:t>
            </a:r>
            <a:r>
              <a:rPr lang="en-US" altLang="zh-CN" sz="2600" dirty="0" smtClean="0"/>
              <a:t>competitiveness</a:t>
            </a:r>
            <a:r>
              <a:rPr lang="zh-CN" altLang="en-US" sz="2600" dirty="0" smtClean="0"/>
              <a:t>）</a:t>
            </a:r>
            <a:endParaRPr lang="en-US" altLang="zh-CN" sz="2600" dirty="0" smtClean="0"/>
          </a:p>
          <a:p>
            <a:r>
              <a:rPr lang="zh-CN" altLang="en-US" sz="2600" dirty="0" smtClean="0"/>
              <a:t>中国国际经济政策的价值理念（</a:t>
            </a:r>
            <a:r>
              <a:rPr lang="en-US" altLang="zh-CN" sz="2600" dirty="0" smtClean="0"/>
              <a:t>value</a:t>
            </a:r>
            <a:r>
              <a:rPr lang="zh-CN" altLang="en-US" sz="2600" dirty="0" smtClean="0"/>
              <a:t>）</a:t>
            </a:r>
            <a:endParaRPr lang="en-US" altLang="zh-CN" sz="2600" dirty="0" smtClean="0"/>
          </a:p>
          <a:p>
            <a:r>
              <a:rPr lang="zh-CN" altLang="en-US" sz="2600" dirty="0" smtClean="0"/>
              <a:t>外国对中国的贸易投资壁垒与不公平行为（</a:t>
            </a:r>
            <a:r>
              <a:rPr lang="en-US" altLang="zh-CN" sz="2600" dirty="0" smtClean="0"/>
              <a:t>barriers</a:t>
            </a:r>
            <a:r>
              <a:rPr lang="zh-CN" altLang="en-US" sz="2600" dirty="0" smtClean="0"/>
              <a:t>）</a:t>
            </a:r>
            <a:endParaRPr lang="en-US" altLang="zh-CN" sz="2600" dirty="0" smtClean="0"/>
          </a:p>
          <a:p>
            <a:r>
              <a:rPr lang="zh-CN" altLang="en-US" sz="2600" dirty="0" smtClean="0"/>
              <a:t>中国全面深化改革（供给侧结构改革）的需要（</a:t>
            </a:r>
            <a:r>
              <a:rPr lang="en-US" altLang="zh-CN" sz="2600" dirty="0" smtClean="0"/>
              <a:t>reform</a:t>
            </a:r>
            <a:r>
              <a:rPr lang="zh-CN" altLang="en-US" sz="2600" dirty="0" smtClean="0"/>
              <a:t>）</a:t>
            </a:r>
            <a:endParaRPr lang="en-US" altLang="zh-CN" sz="2600" dirty="0" smtClean="0"/>
          </a:p>
          <a:p>
            <a:r>
              <a:rPr lang="zh-CN" altLang="en-US" sz="2600" dirty="0" smtClean="0"/>
              <a:t>中国新规则承诺、立法与实施的国内经验</a:t>
            </a:r>
            <a:r>
              <a:rPr lang="en-US" altLang="zh-CN" sz="2600" dirty="0" smtClean="0"/>
              <a:t> </a:t>
            </a:r>
            <a:r>
              <a:rPr lang="zh-CN" altLang="en-US" sz="2600" dirty="0" smtClean="0"/>
              <a:t>（</a:t>
            </a:r>
            <a:r>
              <a:rPr lang="en-US" altLang="zh-CN" sz="2600" dirty="0" smtClean="0"/>
              <a:t>experience</a:t>
            </a:r>
            <a:r>
              <a:rPr lang="zh-CN" altLang="en-US" sz="2600" dirty="0" smtClean="0"/>
              <a:t>）</a:t>
            </a:r>
            <a:endParaRPr lang="en-US" altLang="zh-CN" sz="2600" dirty="0" smtClean="0"/>
          </a:p>
          <a:p>
            <a:r>
              <a:rPr lang="zh-CN" altLang="en-US" sz="2600" dirty="0" smtClean="0"/>
              <a:t>其他国家对新规则的响应与支持（</a:t>
            </a:r>
            <a:r>
              <a:rPr lang="en-US" altLang="zh-CN" sz="2600" dirty="0" smtClean="0"/>
              <a:t>alliance</a:t>
            </a:r>
            <a:r>
              <a:rPr lang="zh-CN" altLang="en-US" sz="2600" dirty="0" smtClean="0"/>
              <a:t>）</a:t>
            </a:r>
            <a:r>
              <a:rPr lang="en-US" altLang="zh-CN" sz="2600" dirty="0" smtClean="0"/>
              <a:t> </a:t>
            </a:r>
            <a:endParaRPr lang="zh-CN" altLang="en-US" sz="2600" dirty="0"/>
          </a:p>
        </p:txBody>
      </p:sp>
      <p:sp>
        <p:nvSpPr>
          <p:cNvPr id="4" name="灯片编号占位符 3"/>
          <p:cNvSpPr>
            <a:spLocks noGrp="1"/>
          </p:cNvSpPr>
          <p:nvPr>
            <p:ph type="sldNum" sz="quarter" idx="12"/>
          </p:nvPr>
        </p:nvSpPr>
        <p:spPr/>
        <p:txBody>
          <a:bodyPr/>
          <a:lstStyle/>
          <a:p>
            <a:fld id="{2570F4FF-6EA8-466A-8A0A-E42FC5A0654A}" type="slidenum">
              <a:rPr lang="zh-CN" altLang="en-US" smtClean="0"/>
              <a:pPr/>
              <a:t>27</a:t>
            </a:fld>
            <a:endParaRPr lang="zh-CN" altLang="en-US"/>
          </a:p>
        </p:txBody>
      </p:sp>
    </p:spTree>
    <p:extLst>
      <p:ext uri="{BB962C8B-B14F-4D97-AF65-F5344CB8AC3E}">
        <p14:creationId xmlns:p14="http://schemas.microsoft.com/office/powerpoint/2010/main" val="2760528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fontScale="90000"/>
          </a:bodyPr>
          <a:lstStyle/>
          <a:p>
            <a:pPr algn="l"/>
            <a:r>
              <a:rPr lang="zh-CN" altLang="en-US" sz="4000" b="1" dirty="0" smtClean="0">
                <a:solidFill>
                  <a:srgbClr val="FF0000"/>
                </a:solidFill>
                <a:latin typeface="华文中宋" pitchFamily="2" charset="-122"/>
                <a:ea typeface="华文中宋" pitchFamily="2" charset="-122"/>
              </a:rPr>
              <a:t>全球贸易投资新</a:t>
            </a:r>
            <a:r>
              <a:rPr lang="zh-CN" altLang="en-US" sz="4000" b="1" dirty="0">
                <a:solidFill>
                  <a:srgbClr val="FF0000"/>
                </a:solidFill>
                <a:latin typeface="华文中宋" pitchFamily="2" charset="-122"/>
                <a:ea typeface="华文中宋" pitchFamily="2" charset="-122"/>
              </a:rPr>
              <a:t>规则</a:t>
            </a:r>
            <a:r>
              <a:rPr lang="zh-CN" altLang="en-US" sz="4000" b="1" dirty="0" smtClean="0">
                <a:solidFill>
                  <a:srgbClr val="FF0000"/>
                </a:solidFill>
                <a:latin typeface="华文中宋" pitchFamily="2" charset="-122"/>
                <a:ea typeface="华文中宋" pitchFamily="2" charset="-122"/>
              </a:rPr>
              <a:t>的发展趋势与潮流</a:t>
            </a:r>
            <a:endParaRPr lang="zh-CN" altLang="en-US" sz="4000"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253843604"/>
              </p:ext>
            </p:extLst>
          </p:nvPr>
        </p:nvGraphicFramePr>
        <p:xfrm>
          <a:off x="179513" y="1556792"/>
          <a:ext cx="8784974" cy="4857514"/>
        </p:xfrm>
        <a:graphic>
          <a:graphicData uri="http://schemas.openxmlformats.org/drawingml/2006/table">
            <a:tbl>
              <a:tblPr>
                <a:tableStyleId>{5C22544A-7EE6-4342-B048-85BDC9FD1C3A}</a:tableStyleId>
              </a:tblPr>
              <a:tblGrid>
                <a:gridCol w="434901"/>
                <a:gridCol w="587115"/>
                <a:gridCol w="554497"/>
                <a:gridCol w="554497"/>
                <a:gridCol w="554497"/>
                <a:gridCol w="554497"/>
                <a:gridCol w="554497"/>
                <a:gridCol w="554497"/>
                <a:gridCol w="554497"/>
                <a:gridCol w="554497"/>
                <a:gridCol w="554497"/>
                <a:gridCol w="554497"/>
                <a:gridCol w="554497"/>
                <a:gridCol w="554497"/>
                <a:gridCol w="748955"/>
                <a:gridCol w="360039"/>
              </a:tblGrid>
              <a:tr h="575896">
                <a:tc>
                  <a:txBody>
                    <a:bodyPr/>
                    <a:lstStyle/>
                    <a:p>
                      <a:pPr algn="ctr" fontAlgn="ctr"/>
                      <a:r>
                        <a:rPr lang="zh-CN" altLang="en-US" sz="1200" u="none" strike="noStrike" dirty="0">
                          <a:effectLst/>
                        </a:rPr>
                        <a:t>　</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smtClean="0">
                          <a:solidFill>
                            <a:srgbClr val="FF0000"/>
                          </a:solidFill>
                          <a:effectLst/>
                        </a:rPr>
                        <a:t>服务</a:t>
                      </a:r>
                      <a:endParaRPr lang="en-US" altLang="zh-CN" sz="1200" u="none" strike="noStrike" dirty="0" smtClean="0">
                        <a:solidFill>
                          <a:srgbClr val="FF0000"/>
                        </a:solidFill>
                        <a:effectLst/>
                      </a:endParaRPr>
                    </a:p>
                    <a:p>
                      <a:pPr algn="ctr" fontAlgn="ctr"/>
                      <a:r>
                        <a:rPr lang="zh-CN" altLang="en-US" sz="1200" u="none" strike="noStrike" dirty="0" smtClean="0">
                          <a:solidFill>
                            <a:srgbClr val="FF0000"/>
                          </a:solidFill>
                          <a:effectLst/>
                        </a:rPr>
                        <a:t>贸易</a:t>
                      </a:r>
                      <a:endParaRPr lang="zh-CN" altLang="en-US" sz="1200" b="0" i="0" u="none" strike="noStrike" dirty="0">
                        <a:solidFill>
                          <a:srgbClr val="FF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smtClean="0">
                          <a:solidFill>
                            <a:srgbClr val="FF0000"/>
                          </a:solidFill>
                          <a:effectLst/>
                        </a:rPr>
                        <a:t>知识</a:t>
                      </a:r>
                      <a:endParaRPr lang="en-US" altLang="zh-CN" sz="1200" u="none" strike="noStrike" dirty="0" smtClean="0">
                        <a:solidFill>
                          <a:srgbClr val="FF0000"/>
                        </a:solidFill>
                        <a:effectLst/>
                      </a:endParaRPr>
                    </a:p>
                    <a:p>
                      <a:pPr algn="ctr" fontAlgn="ctr"/>
                      <a:r>
                        <a:rPr lang="zh-CN" altLang="en-US" sz="1200" u="none" strike="noStrike" dirty="0" smtClean="0">
                          <a:solidFill>
                            <a:srgbClr val="FF0000"/>
                          </a:solidFill>
                          <a:effectLst/>
                        </a:rPr>
                        <a:t>产权</a:t>
                      </a:r>
                      <a:endParaRPr lang="zh-CN" altLang="en-US" sz="1200" b="0" i="0" u="none" strike="noStrike" dirty="0">
                        <a:solidFill>
                          <a:srgbClr val="FF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a:solidFill>
                            <a:srgbClr val="FF0000"/>
                          </a:solidFill>
                          <a:effectLst/>
                        </a:rPr>
                        <a:t>投资</a:t>
                      </a:r>
                      <a:endParaRPr lang="zh-CN" altLang="en-US" sz="1200" b="0" i="0" u="none" strike="noStrike" dirty="0">
                        <a:solidFill>
                          <a:srgbClr val="FF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smtClean="0">
                          <a:solidFill>
                            <a:srgbClr val="FF0000"/>
                          </a:solidFill>
                          <a:effectLst/>
                        </a:rPr>
                        <a:t>政府</a:t>
                      </a:r>
                      <a:endParaRPr lang="en-US" altLang="zh-CN" sz="1200" u="none" strike="noStrike" dirty="0" smtClean="0">
                        <a:solidFill>
                          <a:srgbClr val="FF0000"/>
                        </a:solidFill>
                        <a:effectLst/>
                      </a:endParaRPr>
                    </a:p>
                    <a:p>
                      <a:pPr algn="ctr" fontAlgn="ctr"/>
                      <a:r>
                        <a:rPr lang="zh-CN" altLang="en-US" sz="1200" u="none" strike="noStrike" dirty="0" smtClean="0">
                          <a:solidFill>
                            <a:srgbClr val="FF0000"/>
                          </a:solidFill>
                          <a:effectLst/>
                        </a:rPr>
                        <a:t>采购</a:t>
                      </a:r>
                      <a:endParaRPr lang="zh-CN" altLang="en-US" sz="1200" b="0" i="0" u="none" strike="noStrike" dirty="0">
                        <a:solidFill>
                          <a:srgbClr val="FF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smtClean="0">
                          <a:solidFill>
                            <a:srgbClr val="FF0000"/>
                          </a:solidFill>
                          <a:effectLst/>
                        </a:rPr>
                        <a:t>竞争</a:t>
                      </a:r>
                      <a:endParaRPr lang="en-US" altLang="zh-CN" sz="1200" u="none" strike="noStrike" dirty="0" smtClean="0">
                        <a:solidFill>
                          <a:srgbClr val="FF0000"/>
                        </a:solidFill>
                        <a:effectLst/>
                      </a:endParaRPr>
                    </a:p>
                    <a:p>
                      <a:pPr algn="ctr" fontAlgn="ctr"/>
                      <a:r>
                        <a:rPr lang="zh-CN" altLang="en-US" sz="1200" u="none" strike="noStrike" dirty="0" smtClean="0">
                          <a:solidFill>
                            <a:srgbClr val="FF0000"/>
                          </a:solidFill>
                          <a:effectLst/>
                        </a:rPr>
                        <a:t>政策</a:t>
                      </a:r>
                      <a:endParaRPr lang="zh-CN" altLang="en-US" sz="1200" b="0" i="0" u="none" strike="noStrike" dirty="0">
                        <a:solidFill>
                          <a:srgbClr val="FF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a:solidFill>
                            <a:srgbClr val="FF0000"/>
                          </a:solidFill>
                          <a:effectLst/>
                        </a:rPr>
                        <a:t>环境</a:t>
                      </a:r>
                      <a:endParaRPr lang="zh-CN" altLang="en-US" sz="1200" b="0" i="0" u="none" strike="noStrike" dirty="0">
                        <a:solidFill>
                          <a:srgbClr val="FF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a:effectLst/>
                        </a:rPr>
                        <a:t>劳工</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smtClean="0">
                          <a:effectLst/>
                        </a:rPr>
                        <a:t>规制</a:t>
                      </a:r>
                      <a:endParaRPr lang="en-US" altLang="zh-CN" sz="1200" u="none" strike="noStrike" dirty="0" smtClean="0">
                        <a:effectLst/>
                      </a:endParaRPr>
                    </a:p>
                    <a:p>
                      <a:pPr algn="ctr" fontAlgn="ctr"/>
                      <a:r>
                        <a:rPr lang="zh-CN" altLang="en-US" sz="1200" u="none" strike="noStrike" dirty="0" smtClean="0">
                          <a:effectLst/>
                        </a:rPr>
                        <a:t>一致性</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smtClean="0">
                          <a:solidFill>
                            <a:srgbClr val="FF0000"/>
                          </a:solidFill>
                          <a:effectLst/>
                        </a:rPr>
                        <a:t>国有</a:t>
                      </a:r>
                      <a:endParaRPr lang="en-US" altLang="zh-CN" sz="1200" u="none" strike="noStrike" dirty="0" smtClean="0">
                        <a:solidFill>
                          <a:srgbClr val="FF0000"/>
                        </a:solidFill>
                        <a:effectLst/>
                      </a:endParaRPr>
                    </a:p>
                    <a:p>
                      <a:pPr algn="ctr" fontAlgn="ctr"/>
                      <a:r>
                        <a:rPr lang="zh-CN" altLang="en-US" sz="1200" u="none" strike="noStrike" dirty="0" smtClean="0">
                          <a:solidFill>
                            <a:srgbClr val="FF0000"/>
                          </a:solidFill>
                          <a:effectLst/>
                        </a:rPr>
                        <a:t>企业</a:t>
                      </a:r>
                      <a:endParaRPr lang="zh-CN" altLang="en-US" sz="1200" b="0" i="0" u="none" strike="noStrike" dirty="0">
                        <a:solidFill>
                          <a:srgbClr val="FF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smtClean="0">
                          <a:effectLst/>
                        </a:rPr>
                        <a:t>电子</a:t>
                      </a:r>
                      <a:endParaRPr lang="en-US" altLang="zh-CN" sz="1200" u="none" strike="noStrike" dirty="0" smtClean="0">
                        <a:effectLst/>
                      </a:endParaRPr>
                    </a:p>
                    <a:p>
                      <a:pPr algn="ctr" fontAlgn="ctr"/>
                      <a:r>
                        <a:rPr lang="zh-CN" altLang="en-US" sz="1200" u="none" strike="noStrike" dirty="0" smtClean="0">
                          <a:effectLst/>
                        </a:rPr>
                        <a:t>商务</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smtClean="0">
                          <a:effectLst/>
                        </a:rPr>
                        <a:t>中小</a:t>
                      </a:r>
                      <a:endParaRPr lang="en-US" altLang="zh-CN" sz="1200" u="none" strike="noStrike" dirty="0" smtClean="0">
                        <a:effectLst/>
                      </a:endParaRPr>
                    </a:p>
                    <a:p>
                      <a:pPr algn="ctr" fontAlgn="ctr"/>
                      <a:r>
                        <a:rPr lang="zh-CN" altLang="en-US" sz="1200" u="none" strike="noStrike" dirty="0" smtClean="0">
                          <a:effectLst/>
                        </a:rPr>
                        <a:t>企业</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a:effectLst/>
                        </a:rPr>
                        <a:t>反腐败</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smtClean="0">
                          <a:effectLst/>
                        </a:rPr>
                        <a:t>金融</a:t>
                      </a:r>
                      <a:endParaRPr lang="en-US" altLang="zh-CN" sz="1200" u="none" strike="noStrike" dirty="0" smtClean="0">
                        <a:effectLst/>
                      </a:endParaRPr>
                    </a:p>
                    <a:p>
                      <a:pPr algn="ctr" fontAlgn="ctr"/>
                      <a:r>
                        <a:rPr lang="zh-CN" altLang="en-US" sz="1200" u="none" strike="noStrike" dirty="0" smtClean="0">
                          <a:effectLst/>
                        </a:rPr>
                        <a:t>服务</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a:effectLst/>
                        </a:rPr>
                        <a:t>合作与能力建设</a:t>
                      </a: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zh-CN" altLang="en-US" sz="1200" u="none" strike="noStrike" dirty="0">
                          <a:effectLst/>
                        </a:rPr>
                        <a:t>总计</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1990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8</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4</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1991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5</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4</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1992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4</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60</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1993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1994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2</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3</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90</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1995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96</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1996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101</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1997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9</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117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1998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127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1999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127</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2000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9</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165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2001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183</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2002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13</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212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2003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14</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233</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2004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16</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284</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2005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18</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326</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2006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382</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2007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412</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2008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462</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2009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526</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555</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r h="194619">
                <a:tc>
                  <a:txBody>
                    <a:bodyPr/>
                    <a:lstStyle/>
                    <a:p>
                      <a:pPr algn="ctr" fontAlgn="ctr"/>
                      <a:r>
                        <a:rPr lang="en-US" altLang="zh-CN" sz="1200" u="none" strike="noStrike">
                          <a:effectLst/>
                        </a:rPr>
                        <a:t>2011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60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74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47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52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13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23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a:effectLst/>
                        </a:rPr>
                        <a:t>32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3820" marR="3820" marT="3820" marB="0" anchor="ctr"/>
                </a:tc>
                <a:tc>
                  <a:txBody>
                    <a:bodyPr/>
                    <a:lstStyle/>
                    <a:p>
                      <a:pPr algn="ctr" fontAlgn="ctr"/>
                      <a:r>
                        <a:rPr lang="en-US" altLang="zh-CN" sz="1200" u="none" strike="noStrike" dirty="0">
                          <a:effectLst/>
                        </a:rPr>
                        <a:t>570</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3820" marR="3820" marT="3820" marB="0" anchor="ctr"/>
                </a:tc>
              </a:tr>
            </a:tbl>
          </a:graphicData>
        </a:graphic>
      </p:graphicFrame>
      <p:sp>
        <p:nvSpPr>
          <p:cNvPr id="4" name="灯片编号占位符 3"/>
          <p:cNvSpPr>
            <a:spLocks noGrp="1"/>
          </p:cNvSpPr>
          <p:nvPr>
            <p:ph type="sldNum" sz="quarter" idx="12"/>
          </p:nvPr>
        </p:nvSpPr>
        <p:spPr/>
        <p:txBody>
          <a:bodyPr/>
          <a:lstStyle/>
          <a:p>
            <a:fld id="{2570F4FF-6EA8-466A-8A0A-E42FC5A0654A}" type="slidenum">
              <a:rPr lang="zh-CN" altLang="en-US" smtClean="0"/>
              <a:pPr/>
              <a:t>28</a:t>
            </a:fld>
            <a:endParaRPr lang="zh-CN" altLang="en-US"/>
          </a:p>
        </p:txBody>
      </p:sp>
      <p:sp>
        <p:nvSpPr>
          <p:cNvPr id="3" name="文本框 2"/>
          <p:cNvSpPr txBox="1"/>
          <p:nvPr/>
        </p:nvSpPr>
        <p:spPr>
          <a:xfrm>
            <a:off x="2627784" y="1037927"/>
            <a:ext cx="5472608" cy="461665"/>
          </a:xfrm>
          <a:prstGeom prst="rect">
            <a:avLst/>
          </a:prstGeom>
          <a:noFill/>
        </p:spPr>
        <p:txBody>
          <a:bodyPr wrap="square" rtlCol="0">
            <a:spAutoFit/>
          </a:bodyPr>
          <a:lstStyle/>
          <a:p>
            <a:r>
              <a:rPr lang="zh-CN" altLang="en-US" sz="2400" b="1" dirty="0" smtClean="0"/>
              <a:t>全球</a:t>
            </a:r>
            <a:r>
              <a:rPr lang="en-US" altLang="zh-CN" sz="2400" b="1" dirty="0" smtClean="0"/>
              <a:t>RTAs/FTAs</a:t>
            </a:r>
            <a:r>
              <a:rPr lang="zh-CN" altLang="en-US" sz="2400" b="1" dirty="0" smtClean="0"/>
              <a:t>涵盖新规则的数目</a:t>
            </a:r>
            <a:endParaRPr lang="zh-CN" altLang="en-US" sz="2400" b="1" dirty="0"/>
          </a:p>
        </p:txBody>
      </p:sp>
      <p:sp>
        <p:nvSpPr>
          <p:cNvPr id="6" name="文本框 5"/>
          <p:cNvSpPr txBox="1"/>
          <p:nvPr/>
        </p:nvSpPr>
        <p:spPr>
          <a:xfrm>
            <a:off x="107504" y="6424500"/>
            <a:ext cx="5328592" cy="338554"/>
          </a:xfrm>
          <a:prstGeom prst="rect">
            <a:avLst/>
          </a:prstGeom>
          <a:noFill/>
        </p:spPr>
        <p:txBody>
          <a:bodyPr wrap="square" rtlCol="0">
            <a:spAutoFit/>
          </a:bodyPr>
          <a:lstStyle/>
          <a:p>
            <a:r>
              <a:rPr lang="zh-CN" altLang="en-US" sz="1600" dirty="0" smtClean="0"/>
              <a:t>资料来源：根据</a:t>
            </a:r>
            <a:r>
              <a:rPr lang="en-US" altLang="zh-CN" sz="1600" dirty="0" smtClean="0"/>
              <a:t>WTO RTAs/FTAs</a:t>
            </a:r>
            <a:r>
              <a:rPr lang="zh-CN" altLang="en-US" sz="1600" dirty="0" smtClean="0"/>
              <a:t>数据库和</a:t>
            </a:r>
            <a:r>
              <a:rPr lang="en-US" altLang="zh-CN" sz="1600" dirty="0" smtClean="0"/>
              <a:t>HMS</a:t>
            </a:r>
            <a:r>
              <a:rPr lang="zh-CN" altLang="en-US" sz="1600" dirty="0" smtClean="0"/>
              <a:t>数据库计算</a:t>
            </a:r>
            <a:endParaRPr lang="zh-CN" altLang="en-US" sz="1600" dirty="0"/>
          </a:p>
        </p:txBody>
      </p:sp>
    </p:spTree>
    <p:extLst>
      <p:ext uri="{BB962C8B-B14F-4D97-AF65-F5344CB8AC3E}">
        <p14:creationId xmlns:p14="http://schemas.microsoft.com/office/powerpoint/2010/main" val="52115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831" y="273137"/>
            <a:ext cx="8363272" cy="821333"/>
          </a:xfrm>
        </p:spPr>
        <p:txBody>
          <a:bodyPr>
            <a:normAutofit fontScale="90000"/>
          </a:bodyPr>
          <a:lstStyle/>
          <a:p>
            <a:pPr algn="l"/>
            <a:r>
              <a:rPr lang="zh-CN" altLang="en-US" b="1" dirty="0" smtClean="0">
                <a:solidFill>
                  <a:srgbClr val="FF0000"/>
                </a:solidFill>
                <a:latin typeface="华文中宋" panose="02010600040101010101" pitchFamily="2" charset="-122"/>
                <a:ea typeface="华文中宋" panose="02010600040101010101" pitchFamily="2" charset="-122"/>
              </a:rPr>
              <a:t>中国在国际分工体系中的地位与利益</a:t>
            </a:r>
            <a:endParaRPr lang="zh-CN" altLang="en-US" b="1" dirty="0">
              <a:solidFill>
                <a:srgbClr val="FF0000"/>
              </a:solidFill>
              <a:latin typeface="华文中宋" panose="02010600040101010101" pitchFamily="2" charset="-122"/>
              <a:ea typeface="华文中宋" panose="02010600040101010101" pitchFamily="2" charset="-122"/>
            </a:endParaRPr>
          </a:p>
        </p:txBody>
      </p:sp>
      <p:sp>
        <p:nvSpPr>
          <p:cNvPr id="4" name="灯片编号占位符 3"/>
          <p:cNvSpPr>
            <a:spLocks noGrp="1"/>
          </p:cNvSpPr>
          <p:nvPr>
            <p:ph type="sldNum" sz="quarter" idx="12"/>
          </p:nvPr>
        </p:nvSpPr>
        <p:spPr/>
        <p:txBody>
          <a:bodyPr/>
          <a:lstStyle/>
          <a:p>
            <a:fld id="{2570F4FF-6EA8-466A-8A0A-E42FC5A0654A}" type="slidenum">
              <a:rPr lang="zh-CN" altLang="en-US" smtClean="0"/>
              <a:pPr/>
              <a:t>29</a:t>
            </a:fld>
            <a:endParaRPr lang="zh-CN" altLang="en-US"/>
          </a:p>
        </p:txBody>
      </p:sp>
      <p:pic>
        <p:nvPicPr>
          <p:cNvPr id="6" name="内容占位符 4" descr="C:\Users\ADMINI~1\AppData\Local\Temp\9D1.tmp.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416824" cy="4435251"/>
          </a:xfrm>
          <a:prstGeom prst="rect">
            <a:avLst/>
          </a:prstGeom>
          <a:noFill/>
          <a:ln>
            <a:noFill/>
          </a:ln>
        </p:spPr>
      </p:pic>
      <p:sp>
        <p:nvSpPr>
          <p:cNvPr id="7" name="文本框 6"/>
          <p:cNvSpPr txBox="1"/>
          <p:nvPr/>
        </p:nvSpPr>
        <p:spPr>
          <a:xfrm>
            <a:off x="463189" y="6221436"/>
            <a:ext cx="5328592" cy="338554"/>
          </a:xfrm>
          <a:prstGeom prst="rect">
            <a:avLst/>
          </a:prstGeom>
          <a:noFill/>
        </p:spPr>
        <p:txBody>
          <a:bodyPr wrap="square" rtlCol="0">
            <a:spAutoFit/>
          </a:bodyPr>
          <a:lstStyle/>
          <a:p>
            <a:r>
              <a:rPr lang="zh-CN" altLang="en-US" sz="1600" dirty="0" smtClean="0"/>
              <a:t>资料来源：根据</a:t>
            </a:r>
            <a:r>
              <a:rPr lang="en-US" altLang="zh-CN" sz="1600" dirty="0" smtClean="0"/>
              <a:t>WIOD</a:t>
            </a:r>
            <a:r>
              <a:rPr lang="zh-CN" altLang="en-US" sz="1600" dirty="0" smtClean="0"/>
              <a:t>数据库计算</a:t>
            </a:r>
            <a:endParaRPr lang="zh-CN" altLang="en-US" sz="1600" dirty="0"/>
          </a:p>
        </p:txBody>
      </p:sp>
      <p:sp>
        <p:nvSpPr>
          <p:cNvPr id="3" name="矩形 2"/>
          <p:cNvSpPr/>
          <p:nvPr/>
        </p:nvSpPr>
        <p:spPr>
          <a:xfrm>
            <a:off x="1286091" y="1258010"/>
            <a:ext cx="6768752" cy="400110"/>
          </a:xfrm>
          <a:prstGeom prst="rect">
            <a:avLst/>
          </a:prstGeom>
        </p:spPr>
        <p:txBody>
          <a:bodyPr wrap="square">
            <a:spAutoFit/>
          </a:bodyPr>
          <a:lstStyle/>
          <a:p>
            <a:pPr algn="ctr">
              <a:spcAft>
                <a:spcPts val="0"/>
              </a:spcAft>
            </a:pPr>
            <a:r>
              <a:rPr lang="en-US" altLang="zh-CN" sz="2000" b="1" kern="100" dirty="0">
                <a:solidFill>
                  <a:schemeClr val="tx2"/>
                </a:solidFill>
                <a:latin typeface="Times New Roman" panose="02020603050405020304" pitchFamily="18" charset="0"/>
                <a:cs typeface="Times New Roman" panose="02020603050405020304" pitchFamily="18" charset="0"/>
              </a:rPr>
              <a:t>1995-2011</a:t>
            </a:r>
            <a:r>
              <a:rPr lang="zh-CN" altLang="zh-CN" sz="2000" b="1" kern="100" dirty="0">
                <a:solidFill>
                  <a:schemeClr val="tx2"/>
                </a:solidFill>
                <a:latin typeface="Times New Roman" panose="02020603050405020304" pitchFamily="18" charset="0"/>
                <a:cs typeface="Times New Roman" panose="02020603050405020304" pitchFamily="18" charset="0"/>
              </a:rPr>
              <a:t>年中国在全球价值链中的参与度和分工地位</a:t>
            </a:r>
            <a:r>
              <a:rPr lang="zh-CN" altLang="zh-CN" sz="2000" b="1" kern="100" dirty="0" smtClean="0">
                <a:solidFill>
                  <a:schemeClr val="tx2"/>
                </a:solidFill>
                <a:latin typeface="Times New Roman" panose="02020603050405020304" pitchFamily="18" charset="0"/>
                <a:cs typeface="Times New Roman" panose="02020603050405020304" pitchFamily="18" charset="0"/>
              </a:rPr>
              <a:t>变化</a:t>
            </a:r>
            <a:endParaRPr lang="zh-CN" altLang="zh-CN" sz="2000" b="1" kern="100" dirty="0">
              <a:solidFill>
                <a:schemeClr val="tx2"/>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16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内容占位符 4"/>
          <p:cNvSpPr>
            <a:spLocks noGrp="1"/>
          </p:cNvSpPr>
          <p:nvPr>
            <p:ph sz="quarter" idx="4294967295"/>
          </p:nvPr>
        </p:nvSpPr>
        <p:spPr>
          <a:xfrm>
            <a:off x="468313" y="1484313"/>
            <a:ext cx="3382962" cy="3941762"/>
          </a:xfrm>
          <a:solidFill>
            <a:srgbClr val="FFFF00"/>
          </a:solidFill>
          <a:ln>
            <a:solidFill>
              <a:schemeClr val="tx1"/>
            </a:solidFill>
            <a:miter lim="800000"/>
            <a:headEnd/>
            <a:tailEnd/>
          </a:ln>
        </p:spPr>
        <p:txBody>
          <a:bodyPr/>
          <a:lstStyle/>
          <a:p>
            <a:pPr eaLnBrk="1" hangingPunct="1"/>
            <a:r>
              <a:rPr lang="zh-CN" altLang="en-US" sz="1400" smtClean="0">
                <a:solidFill>
                  <a:srgbClr val="FF0000"/>
                </a:solidFill>
              </a:rPr>
              <a:t>工业产品</a:t>
            </a:r>
            <a:endParaRPr lang="en-US" altLang="zh-CN" sz="1400" smtClean="0">
              <a:solidFill>
                <a:srgbClr val="FF0000"/>
              </a:solidFill>
            </a:endParaRPr>
          </a:p>
          <a:p>
            <a:pPr eaLnBrk="1" hangingPunct="1"/>
            <a:r>
              <a:rPr lang="zh-CN" altLang="en-US" sz="1400" smtClean="0">
                <a:solidFill>
                  <a:srgbClr val="FF0000"/>
                </a:solidFill>
              </a:rPr>
              <a:t>农业产品</a:t>
            </a:r>
            <a:endParaRPr lang="en-US" altLang="zh-CN" sz="1400" smtClean="0">
              <a:solidFill>
                <a:srgbClr val="FF0000"/>
              </a:solidFill>
            </a:endParaRPr>
          </a:p>
          <a:p>
            <a:pPr eaLnBrk="1" hangingPunct="1"/>
            <a:r>
              <a:rPr lang="zh-CN" altLang="en-US" sz="1400" smtClean="0">
                <a:solidFill>
                  <a:srgbClr val="FF0000"/>
                </a:solidFill>
              </a:rPr>
              <a:t>海关</a:t>
            </a:r>
            <a:endParaRPr lang="en-US" altLang="zh-CN" sz="1400" smtClean="0">
              <a:solidFill>
                <a:srgbClr val="FF0000"/>
              </a:solidFill>
            </a:endParaRPr>
          </a:p>
          <a:p>
            <a:pPr eaLnBrk="1" hangingPunct="1"/>
            <a:r>
              <a:rPr lang="zh-CN" altLang="en-US" sz="1400" smtClean="0">
                <a:solidFill>
                  <a:srgbClr val="FF0000"/>
                </a:solidFill>
              </a:rPr>
              <a:t>出口税</a:t>
            </a:r>
            <a:endParaRPr lang="en-US" altLang="zh-CN" sz="1400" smtClean="0">
              <a:solidFill>
                <a:srgbClr val="FF0000"/>
              </a:solidFill>
            </a:endParaRPr>
          </a:p>
          <a:p>
            <a:pPr eaLnBrk="1" hangingPunct="1"/>
            <a:r>
              <a:rPr lang="zh-CN" altLang="en-US" sz="1400" smtClean="0">
                <a:solidFill>
                  <a:srgbClr val="FF0000"/>
                </a:solidFill>
              </a:rPr>
              <a:t>卫生和植物检疫</a:t>
            </a:r>
            <a:endParaRPr lang="en-US" altLang="zh-CN" sz="1400" smtClean="0">
              <a:solidFill>
                <a:srgbClr val="FF0000"/>
              </a:solidFill>
            </a:endParaRPr>
          </a:p>
          <a:p>
            <a:pPr eaLnBrk="1" hangingPunct="1"/>
            <a:r>
              <a:rPr lang="zh-CN" altLang="en-US" sz="1400" smtClean="0">
                <a:solidFill>
                  <a:srgbClr val="FF0000"/>
                </a:solidFill>
              </a:rPr>
              <a:t>技术性贸易壁垒</a:t>
            </a:r>
            <a:endParaRPr lang="en-US" altLang="zh-CN" sz="1400" smtClean="0">
              <a:solidFill>
                <a:srgbClr val="FF0000"/>
              </a:solidFill>
            </a:endParaRPr>
          </a:p>
          <a:p>
            <a:pPr eaLnBrk="1" hangingPunct="1"/>
            <a:r>
              <a:rPr lang="zh-CN" altLang="en-US" sz="1400" smtClean="0">
                <a:solidFill>
                  <a:srgbClr val="FF0000"/>
                </a:solidFill>
              </a:rPr>
              <a:t>国有贸易公司</a:t>
            </a:r>
            <a:endParaRPr lang="en-US" altLang="zh-CN" sz="1400" smtClean="0">
              <a:solidFill>
                <a:srgbClr val="FF0000"/>
              </a:solidFill>
            </a:endParaRPr>
          </a:p>
          <a:p>
            <a:pPr eaLnBrk="1" hangingPunct="1"/>
            <a:r>
              <a:rPr lang="zh-CN" altLang="en-US" sz="1400" smtClean="0">
                <a:solidFill>
                  <a:srgbClr val="FF0000"/>
                </a:solidFill>
              </a:rPr>
              <a:t>反倾销</a:t>
            </a:r>
            <a:endParaRPr lang="en-US" altLang="zh-CN" sz="1400" smtClean="0">
              <a:solidFill>
                <a:srgbClr val="FF0000"/>
              </a:solidFill>
            </a:endParaRPr>
          </a:p>
          <a:p>
            <a:pPr eaLnBrk="1" hangingPunct="1"/>
            <a:r>
              <a:rPr lang="zh-CN" altLang="en-US" sz="1400" smtClean="0">
                <a:solidFill>
                  <a:srgbClr val="FF0000"/>
                </a:solidFill>
              </a:rPr>
              <a:t>反补贴</a:t>
            </a:r>
            <a:endParaRPr lang="en-US" altLang="zh-CN" sz="1400" smtClean="0">
              <a:solidFill>
                <a:srgbClr val="FF0000"/>
              </a:solidFill>
            </a:endParaRPr>
          </a:p>
          <a:p>
            <a:pPr eaLnBrk="1" hangingPunct="1"/>
            <a:r>
              <a:rPr lang="zh-CN" altLang="en-US" sz="1400" smtClean="0">
                <a:solidFill>
                  <a:srgbClr val="FF0000"/>
                </a:solidFill>
              </a:rPr>
              <a:t>公共补助</a:t>
            </a:r>
            <a:endParaRPr lang="en-US" altLang="zh-CN" sz="1400" smtClean="0">
              <a:solidFill>
                <a:srgbClr val="FF0000"/>
              </a:solidFill>
            </a:endParaRPr>
          </a:p>
          <a:p>
            <a:pPr eaLnBrk="1" hangingPunct="1"/>
            <a:r>
              <a:rPr lang="zh-CN" altLang="en-US" sz="1400" smtClean="0">
                <a:solidFill>
                  <a:srgbClr val="FF0000"/>
                </a:solidFill>
              </a:rPr>
              <a:t>政府采购</a:t>
            </a:r>
            <a:endParaRPr lang="en-US" altLang="zh-CN" sz="1400" smtClean="0">
              <a:solidFill>
                <a:srgbClr val="FF0000"/>
              </a:solidFill>
            </a:endParaRPr>
          </a:p>
          <a:p>
            <a:pPr eaLnBrk="1" hangingPunct="1"/>
            <a:r>
              <a:rPr lang="en-US" altLang="zh-CN" sz="1400" smtClean="0">
                <a:solidFill>
                  <a:srgbClr val="FF0000"/>
                </a:solidFill>
              </a:rPr>
              <a:t>TRIMs </a:t>
            </a:r>
          </a:p>
          <a:p>
            <a:pPr eaLnBrk="1" hangingPunct="1"/>
            <a:r>
              <a:rPr lang="en-US" altLang="zh-CN" sz="1400" smtClean="0">
                <a:solidFill>
                  <a:srgbClr val="FF0000"/>
                </a:solidFill>
              </a:rPr>
              <a:t>GATS </a:t>
            </a:r>
          </a:p>
          <a:p>
            <a:pPr eaLnBrk="1" hangingPunct="1"/>
            <a:r>
              <a:rPr lang="en-US" altLang="zh-CN" sz="1400" smtClean="0">
                <a:solidFill>
                  <a:srgbClr val="FF0000"/>
                </a:solidFill>
              </a:rPr>
              <a:t>TRIPs </a:t>
            </a:r>
          </a:p>
        </p:txBody>
      </p:sp>
      <p:sp>
        <p:nvSpPr>
          <p:cNvPr id="6" name="内容占位符 5"/>
          <p:cNvSpPr>
            <a:spLocks noGrp="1"/>
          </p:cNvSpPr>
          <p:nvPr/>
        </p:nvSpPr>
        <p:spPr bwMode="auto">
          <a:xfrm>
            <a:off x="3995936" y="1500149"/>
            <a:ext cx="4680520" cy="5241219"/>
          </a:xfrm>
          <a:prstGeom prst="rect">
            <a:avLst/>
          </a:prstGeom>
          <a:solidFill>
            <a:srgbClr val="FFC000"/>
          </a:solidFill>
          <a:ln w="9525">
            <a:solidFill>
              <a:schemeClr val="tx1"/>
            </a:solidFill>
            <a:prstDash val="sysDash"/>
            <a:miter lim="800000"/>
            <a:headEnd/>
            <a:tailEnd/>
          </a:ln>
        </p:spPr>
        <p:txBody>
          <a:bodyPr numCol="2"/>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反腐败</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竞争政策</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环保法规</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知识产权</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投资</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劳动市场管制</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资本流动</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消费者保护</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数据保护</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农业</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近似立法</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视听</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文化保护</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创新政策</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文化合作</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经济政策对话</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教育与培训</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能源</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财政支持</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健康</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人权</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非法移民</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毒品</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工业合作</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信息社会 </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采矿业</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反洗钱</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核安全</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政治对话</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公共行政</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区域合作</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技术与科研</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中小企业</a:t>
            </a:r>
            <a:endParaRPr lang="en-US" altLang="zh-CN" sz="1400" dirty="0" smtClean="0">
              <a:solidFill>
                <a:srgbClr val="FF0000"/>
              </a:solidFill>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社会事务</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统计数据</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税收</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latin typeface="+mn-lt"/>
                <a:ea typeface="+mn-ea"/>
              </a:rPr>
              <a:t>恐怖主义</a:t>
            </a:r>
            <a:endParaRPr lang="en-US" altLang="zh-CN" sz="1400" dirty="0" smtClean="0">
              <a:latin typeface="+mn-lt"/>
              <a:ea typeface="+mn-ea"/>
            </a:endParaRPr>
          </a:p>
          <a:p>
            <a:pPr marL="365125" indent="-255588">
              <a:spcBef>
                <a:spcPts val="400"/>
              </a:spcBef>
              <a:buClr>
                <a:schemeClr val="accent1"/>
              </a:buClr>
              <a:buSzPct val="68000"/>
              <a:buFont typeface="Wingdings 3" pitchFamily="18" charset="2"/>
              <a:buChar char=""/>
              <a:defRPr/>
            </a:pPr>
            <a:r>
              <a:rPr lang="zh-CN" altLang="en-US" sz="1400" dirty="0" smtClean="0">
                <a:solidFill>
                  <a:srgbClr val="FF0000"/>
                </a:solidFill>
                <a:latin typeface="+mn-lt"/>
                <a:ea typeface="+mn-ea"/>
              </a:rPr>
              <a:t>签证</a:t>
            </a:r>
            <a:r>
              <a:rPr lang="zh-CN" altLang="en-US" sz="1400" dirty="0" smtClean="0">
                <a:latin typeface="+mn-lt"/>
                <a:ea typeface="+mn-ea"/>
              </a:rPr>
              <a:t>与政治庇护</a:t>
            </a:r>
            <a:endParaRPr lang="en-US" altLang="zh-CN" sz="1400" dirty="0" smtClean="0">
              <a:latin typeface="+mn-lt"/>
              <a:ea typeface="+mn-ea"/>
            </a:endParaRPr>
          </a:p>
          <a:p>
            <a:pPr>
              <a:defRPr/>
            </a:pPr>
            <a:endParaRPr lang="en-US" altLang="zh-CN" sz="2000" dirty="0" smtClean="0"/>
          </a:p>
          <a:p>
            <a:pPr>
              <a:defRPr/>
            </a:pPr>
            <a:endParaRPr lang="en-US" altLang="zh-CN" sz="1600" dirty="0" smtClean="0"/>
          </a:p>
        </p:txBody>
      </p:sp>
      <p:sp>
        <p:nvSpPr>
          <p:cNvPr id="7" name="文本占位符 2"/>
          <p:cNvSpPr txBox="1">
            <a:spLocks/>
          </p:cNvSpPr>
          <p:nvPr/>
        </p:nvSpPr>
        <p:spPr bwMode="auto">
          <a:xfrm>
            <a:off x="468313" y="1052513"/>
            <a:ext cx="3382962" cy="381000"/>
          </a:xfrm>
          <a:prstGeom prst="rect">
            <a:avLst/>
          </a:prstGeom>
          <a:solidFill>
            <a:srgbClr val="FFFF00"/>
          </a:solidFill>
          <a:ln w="9525">
            <a:noFill/>
            <a:miter lim="800000"/>
            <a:headEnd/>
            <a:tailEnd/>
          </a:ln>
        </p:spPr>
        <p:txBody>
          <a:bodyPr/>
          <a:lstStyle/>
          <a:p>
            <a:pPr marL="342900" indent="-342900" algn="ctr">
              <a:spcBef>
                <a:spcPct val="20000"/>
              </a:spcBef>
              <a:defRPr/>
            </a:pPr>
            <a:r>
              <a:rPr lang="zh-CN" altLang="en-US" kern="0" dirty="0">
                <a:latin typeface="+mn-lt"/>
                <a:ea typeface="+mn-ea"/>
              </a:rPr>
              <a:t>第一代贸易政策：</a:t>
            </a:r>
            <a:r>
              <a:rPr lang="en-US" altLang="zh-CN" kern="0" dirty="0">
                <a:latin typeface="+mn-lt"/>
                <a:ea typeface="+mn-ea"/>
              </a:rPr>
              <a:t>WTO+</a:t>
            </a:r>
            <a:r>
              <a:rPr lang="zh-CN" altLang="en-US" kern="0" dirty="0">
                <a:latin typeface="+mn-lt"/>
                <a:ea typeface="+mn-ea"/>
              </a:rPr>
              <a:t>（</a:t>
            </a:r>
            <a:r>
              <a:rPr lang="en-US" altLang="zh-CN" kern="0" dirty="0">
                <a:latin typeface="+mn-lt"/>
                <a:ea typeface="+mn-ea"/>
              </a:rPr>
              <a:t>14</a:t>
            </a:r>
            <a:r>
              <a:rPr lang="zh-CN" altLang="en-US" kern="0" dirty="0">
                <a:latin typeface="+mn-lt"/>
                <a:ea typeface="+mn-ea"/>
              </a:rPr>
              <a:t>）</a:t>
            </a:r>
          </a:p>
        </p:txBody>
      </p:sp>
      <p:sp>
        <p:nvSpPr>
          <p:cNvPr id="8" name="文本占位符 3"/>
          <p:cNvSpPr txBox="1">
            <a:spLocks/>
          </p:cNvSpPr>
          <p:nvPr/>
        </p:nvSpPr>
        <p:spPr>
          <a:xfrm>
            <a:off x="3995738" y="1052513"/>
            <a:ext cx="4679950" cy="357187"/>
          </a:xfrm>
          <a:prstGeom prst="rect">
            <a:avLst/>
          </a:prstGeom>
          <a:solidFill>
            <a:srgbClr val="FFC000"/>
          </a:solidFill>
        </p:spPr>
        <p:txBody>
          <a:bodyPr/>
          <a:lstStyle/>
          <a:p>
            <a:pPr marL="342900" indent="-342900" algn="ctr">
              <a:spcBef>
                <a:spcPct val="20000"/>
              </a:spcBef>
              <a:defRPr/>
            </a:pPr>
            <a:r>
              <a:rPr lang="zh-CN" altLang="en-US" kern="0" dirty="0">
                <a:latin typeface="Arial" charset="0"/>
              </a:rPr>
              <a:t>第二代贸易政策：</a:t>
            </a:r>
            <a:r>
              <a:rPr lang="en-US" altLang="zh-CN" kern="0" dirty="0">
                <a:latin typeface="+mn-lt"/>
                <a:ea typeface="+mn-ea"/>
              </a:rPr>
              <a:t>WTO-X</a:t>
            </a:r>
            <a:r>
              <a:rPr lang="zh-CN" altLang="en-US" kern="0" dirty="0">
                <a:latin typeface="+mn-lt"/>
                <a:ea typeface="+mn-ea"/>
              </a:rPr>
              <a:t>（</a:t>
            </a:r>
            <a:r>
              <a:rPr lang="en-US" altLang="zh-CN" kern="0" dirty="0">
                <a:latin typeface="+mn-lt"/>
                <a:ea typeface="+mn-ea"/>
              </a:rPr>
              <a:t>38</a:t>
            </a:r>
            <a:r>
              <a:rPr lang="zh-CN" altLang="en-US" kern="0" dirty="0">
                <a:latin typeface="+mn-lt"/>
                <a:ea typeface="+mn-ea"/>
              </a:rPr>
              <a:t>）</a:t>
            </a:r>
            <a:endParaRPr lang="zh-CN" altLang="en-US" sz="2000" kern="0" dirty="0">
              <a:latin typeface="+mn-lt"/>
              <a:ea typeface="+mn-ea"/>
            </a:endParaRPr>
          </a:p>
        </p:txBody>
      </p:sp>
      <p:sp>
        <p:nvSpPr>
          <p:cNvPr id="4102" name="标题 1"/>
          <p:cNvSpPr>
            <a:spLocks noGrp="1"/>
          </p:cNvSpPr>
          <p:nvPr>
            <p:ph type="title"/>
          </p:nvPr>
        </p:nvSpPr>
        <p:spPr>
          <a:xfrm>
            <a:off x="357188" y="142875"/>
            <a:ext cx="8358187" cy="941388"/>
          </a:xfrm>
        </p:spPr>
        <p:txBody>
          <a:bodyPr/>
          <a:lstStyle/>
          <a:p>
            <a:pPr algn="l"/>
            <a:r>
              <a:rPr lang="zh-CN" altLang="en-US" sz="3600" b="1" dirty="0" smtClean="0">
                <a:solidFill>
                  <a:srgbClr val="FF0000"/>
                </a:solidFill>
                <a:latin typeface="华文中宋" panose="02010600040101010101" pitchFamily="2" charset="-122"/>
                <a:ea typeface="华文中宋" panose="02010600040101010101" pitchFamily="2" charset="-122"/>
              </a:rPr>
              <a:t>国际贸易新规则：</a:t>
            </a:r>
            <a:r>
              <a:rPr lang="en-US" altLang="zh-CN" sz="3600" b="1" dirty="0" smtClean="0">
                <a:solidFill>
                  <a:srgbClr val="FF0000"/>
                </a:solidFill>
                <a:latin typeface="华文中宋" panose="02010600040101010101" pitchFamily="2" charset="-122"/>
                <a:ea typeface="华文中宋" panose="02010600040101010101" pitchFamily="2" charset="-122"/>
              </a:rPr>
              <a:t>HMS</a:t>
            </a:r>
            <a:r>
              <a:rPr lang="zh-CN" altLang="en-US" sz="3600" b="1" dirty="0" smtClean="0">
                <a:solidFill>
                  <a:srgbClr val="FF0000"/>
                </a:solidFill>
                <a:latin typeface="华文中宋" panose="02010600040101010101" pitchFamily="2" charset="-122"/>
                <a:ea typeface="华文中宋" panose="02010600040101010101" pitchFamily="2" charset="-122"/>
              </a:rPr>
              <a:t>方法定义</a:t>
            </a:r>
            <a:endParaRPr lang="zh-CN" altLang="en-US" sz="3600" b="1" dirty="0" smtClean="0"/>
          </a:p>
        </p:txBody>
      </p:sp>
      <p:sp>
        <p:nvSpPr>
          <p:cNvPr id="9" name="矩形 8"/>
          <p:cNvSpPr>
            <a:spLocks noChangeArrowheads="1"/>
          </p:cNvSpPr>
          <p:nvPr/>
        </p:nvSpPr>
        <p:spPr bwMode="auto">
          <a:xfrm>
            <a:off x="395288" y="5516563"/>
            <a:ext cx="3455987"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ts val="1800"/>
              </a:lnSpc>
              <a:spcAft>
                <a:spcPts val="0"/>
              </a:spcAft>
              <a:buFont typeface="Arial" panose="020B0604020202020204" pitchFamily="34" charset="0"/>
              <a:buNone/>
              <a:defRPr/>
            </a:pPr>
            <a:r>
              <a:rPr lang="zh-CN" altLang="zh-CN" sz="1200" kern="100" dirty="0" smtClean="0">
                <a:latin typeface="Times New Roman" panose="02020603050405020304" pitchFamily="18" charset="0"/>
                <a:cs typeface="Times New Roman" panose="02020603050405020304" pitchFamily="18" charset="0"/>
              </a:rPr>
              <a:t>资料来源：</a:t>
            </a:r>
            <a:r>
              <a:rPr lang="en-US" altLang="zh-CN" sz="1200" kern="100" dirty="0" smtClean="0">
                <a:latin typeface="Times New Roman" panose="02020603050405020304" pitchFamily="18" charset="0"/>
                <a:cs typeface="Times New Roman" panose="02020603050405020304" pitchFamily="18" charset="0"/>
              </a:rPr>
              <a:t>Horn H., P. C. </a:t>
            </a:r>
            <a:r>
              <a:rPr lang="en-US" altLang="zh-CN" sz="1200" kern="100" dirty="0" err="1" smtClean="0">
                <a:latin typeface="Times New Roman" panose="02020603050405020304" pitchFamily="18" charset="0"/>
                <a:cs typeface="Times New Roman" panose="02020603050405020304" pitchFamily="18" charset="0"/>
              </a:rPr>
              <a:t>Mavroidis</a:t>
            </a:r>
            <a:r>
              <a:rPr lang="en-US" altLang="zh-CN" sz="1200" kern="100" dirty="0" smtClean="0">
                <a:latin typeface="Times New Roman" panose="02020603050405020304" pitchFamily="18" charset="0"/>
                <a:cs typeface="Times New Roman" panose="02020603050405020304" pitchFamily="18" charset="0"/>
              </a:rPr>
              <a:t> and A. Sapir. (2010). Beyond the WTO? An Anatomy of EU and US Preferential Trade Agreements. </a:t>
            </a:r>
            <a:r>
              <a:rPr lang="en-US" altLang="zh-CN" sz="1200" i="1" kern="100" dirty="0" smtClean="0">
                <a:latin typeface="Times New Roman" panose="02020603050405020304" pitchFamily="18" charset="0"/>
                <a:cs typeface="Times New Roman" panose="02020603050405020304" pitchFamily="18" charset="0"/>
              </a:rPr>
              <a:t>The World Economy</a:t>
            </a:r>
            <a:r>
              <a:rPr lang="en-US" altLang="zh-CN" sz="1200" kern="100" dirty="0" smtClean="0">
                <a:latin typeface="Times New Roman" panose="02020603050405020304" pitchFamily="18" charset="0"/>
                <a:cs typeface="Times New Roman" panose="02020603050405020304" pitchFamily="18" charset="0"/>
              </a:rPr>
              <a:t>, 33(11), 1565-1588; World Trade Report, 2011</a:t>
            </a:r>
            <a:r>
              <a:rPr lang="en-US" altLang="zh-CN" sz="1600" kern="100" dirty="0" smtClean="0">
                <a:latin typeface="宋体" panose="02010600030101010101" pitchFamily="2" charset="-122"/>
                <a:cs typeface="Times New Roman" panose="02020603050405020304" pitchFamily="18" charset="0"/>
              </a:rPr>
              <a:t> </a:t>
            </a:r>
            <a:endParaRPr lang="zh-CN" altLang="zh-CN" sz="1600" kern="100" dirty="0" smtClean="0">
              <a:cs typeface="Times New Roman" panose="02020603050405020304" pitchFamily="18" charset="0"/>
            </a:endParaRPr>
          </a:p>
        </p:txBody>
      </p:sp>
    </p:spTree>
    <p:extLst>
      <p:ext uri="{BB962C8B-B14F-4D97-AF65-F5344CB8AC3E}">
        <p14:creationId xmlns:p14="http://schemas.microsoft.com/office/powerpoint/2010/main" val="752599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570F4FF-6EA8-466A-8A0A-E42FC5A0654A}" type="slidenum">
              <a:rPr lang="zh-CN" altLang="en-US" smtClean="0"/>
              <a:pPr/>
              <a:t>30</a:t>
            </a:fld>
            <a:endParaRPr lang="zh-CN" altLang="en-US"/>
          </a:p>
        </p:txBody>
      </p:sp>
      <p:pic>
        <p:nvPicPr>
          <p:cNvPr id="5" name="内容占位符 4" descr="C:\Users\ADMINI~1\AppData\Local\Temp\6DE4.tmp.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4392488" cy="4248472"/>
          </a:xfrm>
          <a:prstGeom prst="rect">
            <a:avLst/>
          </a:prstGeom>
          <a:noFill/>
          <a:ln>
            <a:noFill/>
          </a:ln>
        </p:spPr>
      </p:pic>
      <p:pic>
        <p:nvPicPr>
          <p:cNvPr id="6" name="图片 5" descr="C:\Users\ADMINI~1\AppData\Local\Temp\AD0A.tmp.png"/>
          <p:cNvPicPr/>
          <p:nvPr/>
        </p:nvPicPr>
        <p:blipFill>
          <a:blip r:embed="rId3">
            <a:extLst>
              <a:ext uri="{28A0092B-C50C-407E-A947-70E740481C1C}">
                <a14:useLocalDpi xmlns:a14="http://schemas.microsoft.com/office/drawing/2010/main" val="0"/>
              </a:ext>
            </a:extLst>
          </a:blip>
          <a:srcRect/>
          <a:stretch>
            <a:fillRect/>
          </a:stretch>
        </p:blipFill>
        <p:spPr bwMode="auto">
          <a:xfrm>
            <a:off x="4644008" y="881372"/>
            <a:ext cx="4464496" cy="4314196"/>
          </a:xfrm>
          <a:prstGeom prst="rect">
            <a:avLst/>
          </a:prstGeom>
          <a:noFill/>
          <a:ln>
            <a:noFill/>
          </a:ln>
        </p:spPr>
      </p:pic>
      <p:sp>
        <p:nvSpPr>
          <p:cNvPr id="7" name="矩形 6"/>
          <p:cNvSpPr/>
          <p:nvPr/>
        </p:nvSpPr>
        <p:spPr>
          <a:xfrm>
            <a:off x="72008" y="5282997"/>
            <a:ext cx="4572000" cy="646331"/>
          </a:xfrm>
          <a:prstGeom prst="rect">
            <a:avLst/>
          </a:prstGeom>
        </p:spPr>
        <p:txBody>
          <a:bodyPr>
            <a:spAutoFit/>
          </a:bodyPr>
          <a:lstStyle/>
          <a:p>
            <a:pPr algn="ctr">
              <a:spcAft>
                <a:spcPts val="0"/>
              </a:spcAft>
            </a:pPr>
            <a:r>
              <a:rPr lang="en-US" altLang="zh-CN" b="1" kern="100" dirty="0">
                <a:solidFill>
                  <a:schemeClr val="tx2"/>
                </a:solidFill>
                <a:latin typeface="Times New Roman" panose="02020603050405020304" pitchFamily="18" charset="0"/>
                <a:cs typeface="Times New Roman" panose="02020603050405020304" pitchFamily="18" charset="0"/>
              </a:rPr>
              <a:t>2011</a:t>
            </a:r>
            <a:r>
              <a:rPr lang="zh-CN" altLang="zh-CN" b="1" kern="100" dirty="0">
                <a:solidFill>
                  <a:schemeClr val="tx2"/>
                </a:solidFill>
                <a:latin typeface="Times New Roman" panose="02020603050405020304" pitchFamily="18" charset="0"/>
                <a:cs typeface="Times New Roman" panose="02020603050405020304" pitchFamily="18" charset="0"/>
              </a:rPr>
              <a:t>年中国各行业在全球价值链中</a:t>
            </a:r>
            <a:r>
              <a:rPr lang="zh-CN" altLang="zh-CN" b="1" kern="100" dirty="0" smtClean="0">
                <a:solidFill>
                  <a:schemeClr val="tx2"/>
                </a:solidFill>
                <a:latin typeface="Times New Roman" panose="02020603050405020304" pitchFamily="18" charset="0"/>
                <a:cs typeface="Times New Roman" panose="02020603050405020304" pitchFamily="18" charset="0"/>
              </a:rPr>
              <a:t>的</a:t>
            </a:r>
            <a:endParaRPr lang="en-US" altLang="zh-CN" b="1" kern="100" dirty="0" smtClean="0">
              <a:solidFill>
                <a:schemeClr val="tx2"/>
              </a:solidFill>
              <a:latin typeface="Times New Roman" panose="02020603050405020304" pitchFamily="18" charset="0"/>
              <a:cs typeface="Times New Roman" panose="02020603050405020304" pitchFamily="18" charset="0"/>
            </a:endParaRPr>
          </a:p>
          <a:p>
            <a:pPr algn="ctr">
              <a:spcAft>
                <a:spcPts val="0"/>
              </a:spcAft>
            </a:pPr>
            <a:r>
              <a:rPr lang="zh-CN" altLang="zh-CN" b="1" kern="100" dirty="0" smtClean="0">
                <a:solidFill>
                  <a:schemeClr val="tx2"/>
                </a:solidFill>
                <a:latin typeface="Times New Roman" panose="02020603050405020304" pitchFamily="18" charset="0"/>
                <a:cs typeface="Times New Roman" panose="02020603050405020304" pitchFamily="18" charset="0"/>
              </a:rPr>
              <a:t>后</a:t>
            </a:r>
            <a:r>
              <a:rPr lang="zh-CN" altLang="zh-CN" b="1" kern="100" dirty="0">
                <a:solidFill>
                  <a:schemeClr val="tx2"/>
                </a:solidFill>
                <a:latin typeface="Times New Roman" panose="02020603050405020304" pitchFamily="18" charset="0"/>
                <a:cs typeface="Times New Roman" panose="02020603050405020304" pitchFamily="18" charset="0"/>
              </a:rPr>
              <a:t>向参与度和前向参与度</a:t>
            </a:r>
            <a:endParaRPr lang="zh-CN" altLang="zh-CN" sz="2400" b="1" kern="100" dirty="0">
              <a:solidFill>
                <a:schemeClr val="tx2"/>
              </a:solidFill>
              <a:latin typeface="Calibri" panose="020F0502020204030204" pitchFamily="34" charset="0"/>
              <a:cs typeface="Times New Roman" panose="02020603050405020304" pitchFamily="18" charset="0"/>
            </a:endParaRPr>
          </a:p>
        </p:txBody>
      </p:sp>
      <p:sp>
        <p:nvSpPr>
          <p:cNvPr id="8" name="矩形 7"/>
          <p:cNvSpPr/>
          <p:nvPr/>
        </p:nvSpPr>
        <p:spPr>
          <a:xfrm>
            <a:off x="4499992" y="5286930"/>
            <a:ext cx="4572000" cy="646331"/>
          </a:xfrm>
          <a:prstGeom prst="rect">
            <a:avLst/>
          </a:prstGeom>
        </p:spPr>
        <p:txBody>
          <a:bodyPr>
            <a:spAutoFit/>
          </a:bodyPr>
          <a:lstStyle/>
          <a:p>
            <a:pPr algn="ctr">
              <a:spcAft>
                <a:spcPts val="0"/>
              </a:spcAft>
            </a:pPr>
            <a:r>
              <a:rPr lang="en-US" altLang="zh-CN" kern="100" dirty="0">
                <a:latin typeface="Times New Roman" panose="02020603050405020304" pitchFamily="18" charset="0"/>
                <a:cs typeface="Times New Roman" panose="02020603050405020304" pitchFamily="18" charset="0"/>
              </a:rPr>
              <a:t> </a:t>
            </a:r>
            <a:r>
              <a:rPr lang="en-US" altLang="zh-CN" b="1" kern="100" dirty="0">
                <a:solidFill>
                  <a:schemeClr val="tx2"/>
                </a:solidFill>
                <a:latin typeface="Times New Roman" panose="02020603050405020304" pitchFamily="18" charset="0"/>
                <a:cs typeface="Times New Roman" panose="02020603050405020304" pitchFamily="18" charset="0"/>
              </a:rPr>
              <a:t>2011</a:t>
            </a:r>
            <a:r>
              <a:rPr lang="zh-CN" altLang="zh-CN" b="1" kern="100" dirty="0">
                <a:solidFill>
                  <a:schemeClr val="tx2"/>
                </a:solidFill>
                <a:latin typeface="Times New Roman" panose="02020603050405020304" pitchFamily="18" charset="0"/>
                <a:cs typeface="Times New Roman" panose="02020603050405020304" pitchFamily="18" charset="0"/>
              </a:rPr>
              <a:t>年中国各行业在全球价值链中</a:t>
            </a:r>
            <a:r>
              <a:rPr lang="zh-CN" altLang="zh-CN" b="1" kern="100" dirty="0" smtClean="0">
                <a:solidFill>
                  <a:schemeClr val="tx2"/>
                </a:solidFill>
                <a:latin typeface="Times New Roman" panose="02020603050405020304" pitchFamily="18" charset="0"/>
                <a:cs typeface="Times New Roman" panose="02020603050405020304" pitchFamily="18" charset="0"/>
              </a:rPr>
              <a:t>的</a:t>
            </a:r>
            <a:endParaRPr lang="en-US" altLang="zh-CN" b="1" kern="100" dirty="0" smtClean="0">
              <a:solidFill>
                <a:schemeClr val="tx2"/>
              </a:solidFill>
              <a:latin typeface="Times New Roman" panose="02020603050405020304" pitchFamily="18" charset="0"/>
              <a:cs typeface="Times New Roman" panose="02020603050405020304" pitchFamily="18" charset="0"/>
            </a:endParaRPr>
          </a:p>
          <a:p>
            <a:pPr algn="ctr">
              <a:spcAft>
                <a:spcPts val="0"/>
              </a:spcAft>
            </a:pPr>
            <a:r>
              <a:rPr lang="zh-CN" altLang="zh-CN" b="1" kern="100" dirty="0" smtClean="0">
                <a:solidFill>
                  <a:schemeClr val="tx2"/>
                </a:solidFill>
                <a:latin typeface="Times New Roman" panose="02020603050405020304" pitchFamily="18" charset="0"/>
                <a:cs typeface="Times New Roman" panose="02020603050405020304" pitchFamily="18" charset="0"/>
              </a:rPr>
              <a:t>后</a:t>
            </a:r>
            <a:r>
              <a:rPr lang="zh-CN" altLang="zh-CN" b="1" kern="100" dirty="0">
                <a:solidFill>
                  <a:schemeClr val="tx2"/>
                </a:solidFill>
                <a:latin typeface="Times New Roman" panose="02020603050405020304" pitchFamily="18" charset="0"/>
                <a:cs typeface="Times New Roman" panose="02020603050405020304" pitchFamily="18" charset="0"/>
              </a:rPr>
              <a:t>向参与深度和前向参与</a:t>
            </a:r>
            <a:r>
              <a:rPr lang="zh-CN" altLang="zh-CN" b="1" kern="100" dirty="0" smtClean="0">
                <a:solidFill>
                  <a:schemeClr val="tx2"/>
                </a:solidFill>
                <a:latin typeface="Times New Roman" panose="02020603050405020304" pitchFamily="18" charset="0"/>
                <a:cs typeface="Times New Roman" panose="02020603050405020304" pitchFamily="18" charset="0"/>
              </a:rPr>
              <a:t>深度</a:t>
            </a:r>
            <a:r>
              <a:rPr lang="en-US" altLang="zh-CN" b="1" kern="100" dirty="0" smtClean="0">
                <a:solidFill>
                  <a:schemeClr val="tx2"/>
                </a:solidFill>
                <a:latin typeface="Times New Roman" panose="02020603050405020304" pitchFamily="18" charset="0"/>
                <a:cs typeface="Times New Roman" panose="02020603050405020304" pitchFamily="18" charset="0"/>
              </a:rPr>
              <a:t> </a:t>
            </a:r>
            <a:endParaRPr lang="zh-CN" altLang="zh-CN" sz="2400" b="1" kern="100" dirty="0">
              <a:solidFill>
                <a:schemeClr val="tx2"/>
              </a:solidFill>
              <a:latin typeface="Calibri" panose="020F0502020204030204" pitchFamily="34" charset="0"/>
              <a:cs typeface="Times New Roman" panose="02020603050405020304" pitchFamily="18" charset="0"/>
            </a:endParaRPr>
          </a:p>
        </p:txBody>
      </p:sp>
      <p:sp>
        <p:nvSpPr>
          <p:cNvPr id="9" name="矩形 8"/>
          <p:cNvSpPr/>
          <p:nvPr/>
        </p:nvSpPr>
        <p:spPr>
          <a:xfrm>
            <a:off x="323528" y="6055133"/>
            <a:ext cx="3143809" cy="338554"/>
          </a:xfrm>
          <a:prstGeom prst="rect">
            <a:avLst/>
          </a:prstGeom>
        </p:spPr>
        <p:txBody>
          <a:bodyPr wrap="none">
            <a:spAutoFit/>
          </a:bodyPr>
          <a:lstStyle/>
          <a:p>
            <a:pPr lvl="0"/>
            <a:r>
              <a:rPr lang="zh-CN" altLang="en-US" sz="1600" dirty="0">
                <a:solidFill>
                  <a:prstClr val="black"/>
                </a:solidFill>
              </a:rPr>
              <a:t>资料来源：根据</a:t>
            </a:r>
            <a:r>
              <a:rPr lang="en-US" altLang="zh-CN" sz="1600" dirty="0">
                <a:solidFill>
                  <a:prstClr val="black"/>
                </a:solidFill>
              </a:rPr>
              <a:t>WIOD</a:t>
            </a:r>
            <a:r>
              <a:rPr lang="zh-CN" altLang="en-US" sz="1600" dirty="0">
                <a:solidFill>
                  <a:prstClr val="black"/>
                </a:solidFill>
              </a:rPr>
              <a:t>数据库计算</a:t>
            </a:r>
          </a:p>
        </p:txBody>
      </p:sp>
    </p:spTree>
    <p:extLst>
      <p:ext uri="{BB962C8B-B14F-4D97-AF65-F5344CB8AC3E}">
        <p14:creationId xmlns:p14="http://schemas.microsoft.com/office/powerpoint/2010/main" val="2535745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433467"/>
          </a:xfrm>
        </p:spPr>
        <p:txBody>
          <a:bodyPr>
            <a:normAutofit/>
          </a:bodyPr>
          <a:lstStyle/>
          <a:p>
            <a:r>
              <a:rPr lang="en-US" altLang="zh-CN" sz="2400" dirty="0"/>
              <a:t>GVC</a:t>
            </a:r>
            <a:r>
              <a:rPr lang="zh-CN" altLang="zh-CN" sz="2400" dirty="0"/>
              <a:t>前后向参与深度均显著提高，</a:t>
            </a:r>
            <a:r>
              <a:rPr lang="zh-CN" altLang="en-US" sz="2400" dirty="0"/>
              <a:t>表明</a:t>
            </a:r>
            <a:r>
              <a:rPr lang="zh-CN" altLang="zh-CN" sz="2400" dirty="0"/>
              <a:t>中国正在参与到更复杂的全球分工体系</a:t>
            </a:r>
            <a:endParaRPr lang="en-US" altLang="zh-CN" sz="2400" dirty="0"/>
          </a:p>
          <a:p>
            <a:r>
              <a:rPr lang="en-US" altLang="zh-CN" sz="2400" dirty="0" smtClean="0"/>
              <a:t>GVC</a:t>
            </a:r>
            <a:r>
              <a:rPr lang="zh-CN" altLang="zh-CN" sz="2400" dirty="0" smtClean="0"/>
              <a:t>后</a:t>
            </a:r>
            <a:r>
              <a:rPr lang="zh-CN" altLang="zh-CN" sz="2400" dirty="0"/>
              <a:t>向参与度要大于前向参与度</a:t>
            </a:r>
            <a:r>
              <a:rPr lang="zh-CN" altLang="zh-CN" sz="2400" dirty="0" smtClean="0"/>
              <a:t>，</a:t>
            </a:r>
            <a:r>
              <a:rPr lang="zh-CN" altLang="en-US" sz="2400" dirty="0" smtClean="0"/>
              <a:t>表明</a:t>
            </a:r>
            <a:r>
              <a:rPr lang="zh-CN" altLang="zh-CN" sz="2400" dirty="0" smtClean="0"/>
              <a:t>中国</a:t>
            </a:r>
            <a:r>
              <a:rPr lang="zh-CN" altLang="zh-CN" sz="2400" dirty="0"/>
              <a:t>更倾向于通过进口中间品即主要以加工贸易的方式参与全球</a:t>
            </a:r>
            <a:r>
              <a:rPr lang="zh-CN" altLang="zh-CN" sz="2400" dirty="0" smtClean="0"/>
              <a:t>分工</a:t>
            </a:r>
            <a:r>
              <a:rPr lang="zh-CN" altLang="en-US" sz="2400" dirty="0" smtClean="0"/>
              <a:t>与出口</a:t>
            </a:r>
            <a:endParaRPr lang="en-US" altLang="zh-CN" sz="2400" dirty="0" smtClean="0"/>
          </a:p>
          <a:p>
            <a:r>
              <a:rPr lang="en-US" altLang="zh-CN" sz="2400" dirty="0" smtClean="0"/>
              <a:t>GVC</a:t>
            </a:r>
            <a:r>
              <a:rPr lang="zh-CN" altLang="zh-CN" sz="2400" dirty="0"/>
              <a:t>地位并没有显著提升</a:t>
            </a:r>
            <a:r>
              <a:rPr lang="zh-CN" altLang="zh-CN" sz="2400" dirty="0" smtClean="0"/>
              <a:t>，</a:t>
            </a:r>
            <a:r>
              <a:rPr lang="zh-CN" altLang="en-US" sz="2400" dirty="0" smtClean="0"/>
              <a:t>且有波动，</a:t>
            </a:r>
            <a:r>
              <a:rPr lang="zh-CN" altLang="zh-CN" sz="2400" dirty="0" smtClean="0"/>
              <a:t>表明</a:t>
            </a:r>
            <a:r>
              <a:rPr lang="zh-CN" altLang="zh-CN" sz="2400" dirty="0"/>
              <a:t>中国</a:t>
            </a:r>
            <a:r>
              <a:rPr lang="zh-CN" altLang="zh-CN" sz="2400" dirty="0" smtClean="0"/>
              <a:t>现有</a:t>
            </a:r>
            <a:r>
              <a:rPr lang="zh-CN" altLang="en-US" sz="2400" dirty="0" smtClean="0"/>
              <a:t>的生产与</a:t>
            </a:r>
            <a:r>
              <a:rPr lang="zh-CN" altLang="zh-CN" sz="2400" dirty="0" smtClean="0"/>
              <a:t>贸易</a:t>
            </a:r>
            <a:r>
              <a:rPr lang="zh-CN" altLang="zh-CN" sz="2400" dirty="0"/>
              <a:t>模式需要</a:t>
            </a:r>
            <a:r>
              <a:rPr lang="zh-CN" altLang="zh-CN" sz="2400" dirty="0" smtClean="0"/>
              <a:t>转变</a:t>
            </a:r>
            <a:endParaRPr lang="en-US" altLang="zh-CN" sz="2400" dirty="0" smtClean="0"/>
          </a:p>
          <a:p>
            <a:r>
              <a:rPr lang="en-US" altLang="zh-CN" sz="2400" dirty="0"/>
              <a:t>c14</a:t>
            </a:r>
            <a:r>
              <a:rPr lang="zh-CN" altLang="zh-CN" sz="2400" dirty="0"/>
              <a:t>（电子和光学设备制造业）、</a:t>
            </a:r>
            <a:r>
              <a:rPr lang="en-US" altLang="zh-CN" sz="2400" dirty="0"/>
              <a:t>c10</a:t>
            </a:r>
            <a:r>
              <a:rPr lang="zh-CN" altLang="zh-CN" sz="2400" dirty="0"/>
              <a:t>（橡胶与塑料</a:t>
            </a:r>
            <a:r>
              <a:rPr lang="zh-CN" altLang="zh-CN" sz="2400" dirty="0" smtClean="0"/>
              <a:t>）</a:t>
            </a:r>
            <a:r>
              <a:rPr lang="zh-CN" altLang="en-US" sz="2400" dirty="0" smtClean="0"/>
              <a:t>、</a:t>
            </a:r>
            <a:r>
              <a:rPr lang="en-US" altLang="zh-CN" sz="2400" dirty="0" smtClean="0"/>
              <a:t>c30</a:t>
            </a:r>
            <a:r>
              <a:rPr lang="zh-CN" altLang="zh-CN" sz="2400" dirty="0"/>
              <a:t>（机械设备租赁及其他商务活动</a:t>
            </a:r>
            <a:r>
              <a:rPr lang="zh-CN" altLang="zh-CN" sz="2400" dirty="0" smtClean="0"/>
              <a:t>）</a:t>
            </a:r>
            <a:r>
              <a:rPr lang="zh-CN" altLang="en-US" sz="2400" dirty="0" smtClean="0"/>
              <a:t>、</a:t>
            </a:r>
            <a:r>
              <a:rPr lang="en-US" altLang="zh-CN" sz="2400" dirty="0" smtClean="0"/>
              <a:t>c25</a:t>
            </a:r>
            <a:r>
              <a:rPr lang="zh-CN" altLang="zh-CN" sz="2400" dirty="0" smtClean="0"/>
              <a:t>（空运）、</a:t>
            </a:r>
            <a:r>
              <a:rPr lang="en-US" altLang="zh-CN" sz="2400" dirty="0" smtClean="0"/>
              <a:t>c24</a:t>
            </a:r>
            <a:r>
              <a:rPr lang="zh-CN" altLang="zh-CN" sz="2400" dirty="0" smtClean="0"/>
              <a:t>（水运</a:t>
            </a:r>
            <a:r>
              <a:rPr lang="zh-CN" altLang="en-US" sz="2400" dirty="0" smtClean="0"/>
              <a:t>）</a:t>
            </a:r>
            <a:r>
              <a:rPr lang="zh-CN" altLang="zh-CN" sz="2400" dirty="0" smtClean="0"/>
              <a:t>的</a:t>
            </a:r>
            <a:r>
              <a:rPr lang="en-US" altLang="zh-CN" sz="2400" dirty="0" smtClean="0"/>
              <a:t>GVC</a:t>
            </a:r>
            <a:r>
              <a:rPr lang="zh-CN" altLang="zh-CN" sz="2400" dirty="0" smtClean="0"/>
              <a:t>前</a:t>
            </a:r>
            <a:r>
              <a:rPr lang="zh-CN" altLang="zh-CN" sz="2400" dirty="0"/>
              <a:t>向参与</a:t>
            </a:r>
            <a:r>
              <a:rPr lang="zh-CN" altLang="zh-CN" sz="2400" dirty="0" smtClean="0"/>
              <a:t>程度</a:t>
            </a:r>
            <a:r>
              <a:rPr lang="zh-CN" altLang="en-US" sz="2400" dirty="0" smtClean="0"/>
              <a:t>较</a:t>
            </a:r>
            <a:r>
              <a:rPr lang="zh-CN" altLang="zh-CN" sz="2400" dirty="0" smtClean="0"/>
              <a:t>高</a:t>
            </a:r>
            <a:r>
              <a:rPr lang="en-US" altLang="zh-CN" sz="2400" dirty="0" smtClean="0"/>
              <a:t> </a:t>
            </a:r>
          </a:p>
          <a:p>
            <a:r>
              <a:rPr lang="en-US" altLang="zh-CN" sz="2400" dirty="0"/>
              <a:t>C8</a:t>
            </a:r>
            <a:r>
              <a:rPr lang="zh-CN" altLang="zh-CN" sz="2400" dirty="0"/>
              <a:t>（焦炭、炼油及核燃料）、</a:t>
            </a:r>
            <a:r>
              <a:rPr lang="en-US" altLang="zh-CN" sz="2400" dirty="0"/>
              <a:t>c14</a:t>
            </a:r>
            <a:r>
              <a:rPr lang="zh-CN" altLang="zh-CN" sz="2400" dirty="0"/>
              <a:t>（电子和光学设备制造业）、</a:t>
            </a:r>
            <a:r>
              <a:rPr lang="en-US" altLang="zh-CN" sz="2400" dirty="0"/>
              <a:t>c12</a:t>
            </a:r>
            <a:r>
              <a:rPr lang="zh-CN" altLang="zh-CN" sz="2400" dirty="0"/>
              <a:t>（基本金属及金属制品业</a:t>
            </a:r>
            <a:r>
              <a:rPr lang="zh-CN" altLang="zh-CN" sz="2400" dirty="0" smtClean="0"/>
              <a:t>）</a:t>
            </a:r>
            <a:r>
              <a:rPr lang="zh-CN" altLang="en-US" sz="2400" dirty="0" smtClean="0"/>
              <a:t>、</a:t>
            </a:r>
            <a:r>
              <a:rPr lang="en-US" altLang="zh-CN" sz="2400" dirty="0" smtClean="0"/>
              <a:t>c9</a:t>
            </a:r>
            <a:r>
              <a:rPr lang="zh-CN" altLang="zh-CN" sz="2400" dirty="0"/>
              <a:t>（化工和化学制品）等</a:t>
            </a:r>
            <a:r>
              <a:rPr lang="en-US" altLang="zh-CN" sz="2400" dirty="0"/>
              <a:t>GVC</a:t>
            </a:r>
            <a:r>
              <a:rPr lang="zh-CN" altLang="zh-CN" sz="2400" dirty="0"/>
              <a:t>前向参与深度较高</a:t>
            </a:r>
            <a:endParaRPr lang="en-US" altLang="zh-CN" sz="2400" dirty="0" smtClean="0"/>
          </a:p>
          <a:p>
            <a:endParaRPr lang="zh-CN" altLang="zh-CN" sz="2400" dirty="0"/>
          </a:p>
          <a:p>
            <a:endParaRPr lang="zh-CN" altLang="en-US" sz="2400" dirty="0"/>
          </a:p>
        </p:txBody>
      </p:sp>
      <p:sp>
        <p:nvSpPr>
          <p:cNvPr id="4" name="灯片编号占位符 3"/>
          <p:cNvSpPr>
            <a:spLocks noGrp="1"/>
          </p:cNvSpPr>
          <p:nvPr>
            <p:ph type="sldNum" sz="quarter" idx="12"/>
          </p:nvPr>
        </p:nvSpPr>
        <p:spPr/>
        <p:txBody>
          <a:bodyPr/>
          <a:lstStyle/>
          <a:p>
            <a:fld id="{2570F4FF-6EA8-466A-8A0A-E42FC5A0654A}" type="slidenum">
              <a:rPr lang="zh-CN" altLang="en-US" smtClean="0"/>
              <a:pPr/>
              <a:t>31</a:t>
            </a:fld>
            <a:endParaRPr lang="zh-CN" altLang="en-US"/>
          </a:p>
        </p:txBody>
      </p:sp>
    </p:spTree>
    <p:extLst>
      <p:ext uri="{BB962C8B-B14F-4D97-AF65-F5344CB8AC3E}">
        <p14:creationId xmlns:p14="http://schemas.microsoft.com/office/powerpoint/2010/main" val="2207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000" dirty="0">
                <a:solidFill>
                  <a:srgbClr val="FF0000"/>
                </a:solidFill>
                <a:latin typeface="华文中宋" panose="02010600040101010101" pitchFamily="2" charset="-122"/>
                <a:ea typeface="华文中宋" panose="02010600040101010101" pitchFamily="2" charset="-122"/>
              </a:rPr>
              <a:t>中国产业与部门的竞争力</a:t>
            </a:r>
          </a:p>
        </p:txBody>
      </p:sp>
      <p:sp>
        <p:nvSpPr>
          <p:cNvPr id="4" name="灯片编号占位符 3"/>
          <p:cNvSpPr>
            <a:spLocks noGrp="1"/>
          </p:cNvSpPr>
          <p:nvPr>
            <p:ph type="sldNum" sz="quarter" idx="12"/>
          </p:nvPr>
        </p:nvSpPr>
        <p:spPr/>
        <p:txBody>
          <a:bodyPr/>
          <a:lstStyle/>
          <a:p>
            <a:fld id="{2570F4FF-6EA8-466A-8A0A-E42FC5A0654A}" type="slidenum">
              <a:rPr lang="zh-CN" altLang="en-US" smtClean="0"/>
              <a:pPr/>
              <a:t>32</a:t>
            </a:fld>
            <a:endParaRPr lang="zh-CN" altLang="en-US"/>
          </a:p>
        </p:txBody>
      </p:sp>
      <p:pic>
        <p:nvPicPr>
          <p:cNvPr id="6" name="内容占位符 11"/>
          <p:cNvPicPr>
            <a:picLocks noGrp="1" noChangeAspect="1"/>
          </p:cNvPicPr>
          <p:nvPr>
            <p:ph idx="1"/>
          </p:nvPr>
        </p:nvPicPr>
        <p:blipFill>
          <a:blip r:embed="rId2"/>
          <a:stretch>
            <a:fillRect/>
          </a:stretch>
        </p:blipFill>
        <p:spPr>
          <a:xfrm>
            <a:off x="0" y="1556792"/>
            <a:ext cx="9113071" cy="2736304"/>
          </a:xfrm>
          <a:prstGeom prst="rect">
            <a:avLst/>
          </a:prstGeom>
        </p:spPr>
      </p:pic>
    </p:spTree>
    <p:extLst>
      <p:ext uri="{BB962C8B-B14F-4D97-AF65-F5344CB8AC3E}">
        <p14:creationId xmlns:p14="http://schemas.microsoft.com/office/powerpoint/2010/main" val="1759382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extLst>
              <p:ext uri="{D42A27DB-BD31-4B8C-83A1-F6EECF244321}">
                <p14:modId xmlns:p14="http://schemas.microsoft.com/office/powerpoint/2010/main" val="1640522209"/>
              </p:ext>
            </p:extLst>
          </p:nvPr>
        </p:nvGraphicFramePr>
        <p:xfrm>
          <a:off x="497469" y="980728"/>
          <a:ext cx="8064895" cy="4632960"/>
        </p:xfrm>
        <a:graphic>
          <a:graphicData uri="http://schemas.openxmlformats.org/drawingml/2006/table">
            <a:tbl>
              <a:tblPr firstRow="1" firstCol="1" bandRow="1"/>
              <a:tblGrid>
                <a:gridCol w="2425920"/>
                <a:gridCol w="961335"/>
                <a:gridCol w="1406518"/>
                <a:gridCol w="1090374"/>
                <a:gridCol w="1088761"/>
                <a:gridCol w="1091987"/>
              </a:tblGrid>
              <a:tr h="430279">
                <a:tc>
                  <a:txBody>
                    <a:bodyPr/>
                    <a:lstStyle/>
                    <a:p>
                      <a:pPr algn="l">
                        <a:spcAft>
                          <a:spcPts val="0"/>
                        </a:spcAft>
                      </a:pPr>
                      <a:r>
                        <a:rPr lang="zh-CN" sz="1600" kern="0" dirty="0" smtClean="0">
                          <a:solidFill>
                            <a:srgbClr val="000000"/>
                          </a:solidFill>
                          <a:effectLst/>
                          <a:latin typeface="Times New Roman" panose="02020603050405020304" pitchFamily="18" charset="0"/>
                          <a:ea typeface="楷体_GB2312"/>
                          <a:cs typeface="Times New Roman" panose="02020603050405020304" pitchFamily="18" charset="0"/>
                        </a:rPr>
                        <a:t>分类货物</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出口全球排名</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市场占有率</a:t>
                      </a: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贸易</a:t>
                      </a:r>
                      <a:r>
                        <a:rPr lang="zh-CN" sz="1600" kern="0" dirty="0" smtClean="0">
                          <a:solidFill>
                            <a:srgbClr val="000000"/>
                          </a:solidFill>
                          <a:effectLst/>
                          <a:latin typeface="Times New Roman" panose="02020603050405020304" pitchFamily="18" charset="0"/>
                          <a:ea typeface="楷体_GB2312"/>
                          <a:cs typeface="Times New Roman" panose="02020603050405020304" pitchFamily="18" charset="0"/>
                        </a:rPr>
                        <a:t>竞争</a:t>
                      </a:r>
                      <a:endParaRPr lang="en-US" altLang="zh-CN" sz="1600" kern="0" dirty="0" smtClean="0">
                        <a:solidFill>
                          <a:srgbClr val="000000"/>
                        </a:solidFill>
                        <a:effectLst/>
                        <a:latin typeface="Times New Roman" panose="02020603050405020304" pitchFamily="18" charset="0"/>
                        <a:ea typeface="楷体_GB2312"/>
                        <a:cs typeface="Times New Roman" panose="02020603050405020304" pitchFamily="18" charset="0"/>
                      </a:endParaRPr>
                    </a:p>
                    <a:p>
                      <a:pPr algn="ctr">
                        <a:spcAft>
                          <a:spcPts val="0"/>
                        </a:spcAft>
                      </a:pPr>
                      <a:r>
                        <a:rPr lang="zh-CN" sz="1600" kern="0" dirty="0" smtClean="0">
                          <a:solidFill>
                            <a:srgbClr val="000000"/>
                          </a:solidFill>
                          <a:effectLst/>
                          <a:latin typeface="Times New Roman" panose="02020603050405020304" pitchFamily="18" charset="0"/>
                          <a:ea typeface="楷体_GB2312"/>
                          <a:cs typeface="Times New Roman" panose="02020603050405020304" pitchFamily="18" charset="0"/>
                        </a:rPr>
                        <a:t>指数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显性</a:t>
                      </a:r>
                      <a:r>
                        <a:rPr lang="zh-CN" sz="1600" kern="0" dirty="0" smtClean="0">
                          <a:solidFill>
                            <a:srgbClr val="000000"/>
                          </a:solidFill>
                          <a:effectLst/>
                          <a:latin typeface="Times New Roman" panose="02020603050405020304" pitchFamily="18" charset="0"/>
                          <a:ea typeface="楷体_GB2312"/>
                          <a:cs typeface="Times New Roman" panose="02020603050405020304" pitchFamily="18" charset="0"/>
                        </a:rPr>
                        <a:t>比较</a:t>
                      </a:r>
                      <a:endParaRPr lang="en-US" altLang="zh-CN" sz="1600" kern="0" dirty="0" smtClean="0">
                        <a:solidFill>
                          <a:srgbClr val="000000"/>
                        </a:solidFill>
                        <a:effectLst/>
                        <a:latin typeface="Times New Roman" panose="02020603050405020304" pitchFamily="18" charset="0"/>
                        <a:ea typeface="楷体_GB2312"/>
                        <a:cs typeface="Times New Roman" panose="02020603050405020304" pitchFamily="18" charset="0"/>
                      </a:endParaRPr>
                    </a:p>
                    <a:p>
                      <a:pPr algn="ctr">
                        <a:spcAft>
                          <a:spcPts val="0"/>
                        </a:spcAft>
                      </a:pPr>
                      <a:r>
                        <a:rPr lang="zh-CN" sz="1600" kern="0" dirty="0" smtClean="0">
                          <a:solidFill>
                            <a:srgbClr val="000000"/>
                          </a:solidFill>
                          <a:effectLst/>
                          <a:latin typeface="Times New Roman" panose="02020603050405020304" pitchFamily="18" charset="0"/>
                          <a:ea typeface="楷体_GB2312"/>
                          <a:cs typeface="Times New Roman" panose="02020603050405020304" pitchFamily="18" charset="0"/>
                        </a:rPr>
                        <a:t>优势</a:t>
                      </a: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指数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显性</a:t>
                      </a:r>
                      <a:r>
                        <a:rPr lang="zh-CN" sz="1600" kern="0" dirty="0" smtClean="0">
                          <a:solidFill>
                            <a:srgbClr val="000000"/>
                          </a:solidFill>
                          <a:effectLst/>
                          <a:latin typeface="Times New Roman" panose="02020603050405020304" pitchFamily="18" charset="0"/>
                          <a:ea typeface="楷体_GB2312"/>
                          <a:cs typeface="Times New Roman" panose="02020603050405020304" pitchFamily="18" charset="0"/>
                        </a:rPr>
                        <a:t>竞争</a:t>
                      </a:r>
                      <a:endParaRPr lang="en-US" altLang="zh-CN" sz="1600" kern="0" dirty="0" smtClean="0">
                        <a:solidFill>
                          <a:srgbClr val="000000"/>
                        </a:solidFill>
                        <a:effectLst/>
                        <a:latin typeface="Times New Roman" panose="02020603050405020304" pitchFamily="18" charset="0"/>
                        <a:ea typeface="楷体_GB2312"/>
                        <a:cs typeface="Times New Roman" panose="02020603050405020304" pitchFamily="18" charset="0"/>
                      </a:endParaRPr>
                    </a:p>
                    <a:p>
                      <a:pPr algn="ctr">
                        <a:spcAft>
                          <a:spcPts val="0"/>
                        </a:spcAft>
                      </a:pPr>
                      <a:r>
                        <a:rPr lang="zh-CN" sz="1600" kern="0" dirty="0" smtClean="0">
                          <a:solidFill>
                            <a:srgbClr val="000000"/>
                          </a:solidFill>
                          <a:effectLst/>
                          <a:latin typeface="Times New Roman" panose="02020603050405020304" pitchFamily="18" charset="0"/>
                          <a:ea typeface="楷体_GB2312"/>
                          <a:cs typeface="Times New Roman" panose="02020603050405020304" pitchFamily="18" charset="0"/>
                        </a:rPr>
                        <a:t>优势</a:t>
                      </a: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指数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140">
                <a:tc>
                  <a:txBody>
                    <a:bodyPr/>
                    <a:lstStyle/>
                    <a:p>
                      <a:pPr algn="l">
                        <a:spcAft>
                          <a:spcPts val="0"/>
                        </a:spcAft>
                      </a:pPr>
                      <a:r>
                        <a:rPr lang="zh-CN" sz="1600" b="1" kern="0" dirty="0">
                          <a:solidFill>
                            <a:srgbClr val="C00000"/>
                          </a:solidFill>
                          <a:effectLst/>
                          <a:latin typeface="Times New Roman" panose="02020603050405020304" pitchFamily="18" charset="0"/>
                          <a:ea typeface="楷体_GB2312"/>
                          <a:cs typeface="Times New Roman" panose="02020603050405020304" pitchFamily="18" charset="0"/>
                        </a:rPr>
                        <a:t>电子数据处理和办公设备</a:t>
                      </a:r>
                      <a:endParaRPr lang="zh-CN" sz="16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40.86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0.59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3.31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2.33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15140">
                <a:tc>
                  <a:txBody>
                    <a:bodyPr/>
                    <a:lstStyle/>
                    <a:p>
                      <a:pPr algn="l">
                        <a:spcAft>
                          <a:spcPts val="0"/>
                        </a:spcAft>
                      </a:pPr>
                      <a:r>
                        <a:rPr lang="zh-CN" sz="1600" b="1" kern="0" dirty="0">
                          <a:solidFill>
                            <a:srgbClr val="C00000"/>
                          </a:solidFill>
                          <a:effectLst/>
                          <a:latin typeface="Times New Roman" panose="02020603050405020304" pitchFamily="18" charset="0"/>
                          <a:ea typeface="楷体_GB2312"/>
                          <a:cs typeface="Times New Roman" panose="02020603050405020304" pitchFamily="18" charset="0"/>
                        </a:rPr>
                        <a:t>电信设备</a:t>
                      </a:r>
                      <a:endParaRPr lang="zh-CN" sz="16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39.45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0.60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3.20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2.30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b="1" kern="0" dirty="0">
                          <a:solidFill>
                            <a:srgbClr val="C00000"/>
                          </a:solidFill>
                          <a:effectLst/>
                          <a:latin typeface="Times New Roman" panose="02020603050405020304" pitchFamily="18" charset="0"/>
                          <a:ea typeface="楷体_GB2312"/>
                          <a:cs typeface="Times New Roman" panose="02020603050405020304" pitchFamily="18" charset="0"/>
                        </a:rPr>
                        <a:t>服装</a:t>
                      </a:r>
                      <a:endParaRPr lang="zh-CN" sz="16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38.61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0.94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3.13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3.02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b="1" kern="0" dirty="0">
                          <a:solidFill>
                            <a:srgbClr val="C00000"/>
                          </a:solidFill>
                          <a:effectLst/>
                          <a:latin typeface="Times New Roman" panose="02020603050405020304" pitchFamily="18" charset="0"/>
                          <a:ea typeface="楷体_GB2312"/>
                          <a:cs typeface="Times New Roman" panose="02020603050405020304" pitchFamily="18" charset="0"/>
                        </a:rPr>
                        <a:t>纺织品</a:t>
                      </a:r>
                      <a:endParaRPr lang="zh-CN" sz="16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35.55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0.69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2.88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2.29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b="1" kern="0" dirty="0">
                          <a:solidFill>
                            <a:srgbClr val="C00000"/>
                          </a:solidFill>
                          <a:effectLst/>
                          <a:latin typeface="Times New Roman" panose="02020603050405020304" pitchFamily="18" charset="0"/>
                          <a:ea typeface="楷体_GB2312"/>
                          <a:cs typeface="Times New Roman" panose="02020603050405020304" pitchFamily="18" charset="0"/>
                        </a:rPr>
                        <a:t>办公和电信设备</a:t>
                      </a:r>
                      <a:endParaRPr lang="zh-CN" sz="16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33.18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0.22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2.69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0.83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dirty="0">
                          <a:solidFill>
                            <a:srgbClr val="FF0000"/>
                          </a:solidFill>
                          <a:effectLst/>
                          <a:latin typeface="Times New Roman" panose="02020603050405020304" pitchFamily="18" charset="0"/>
                          <a:ea typeface="楷体_GB2312"/>
                          <a:cs typeface="Times New Roman" panose="02020603050405020304" pitchFamily="18" charset="0"/>
                        </a:rPr>
                        <a:t>工业制成品</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17.98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1.46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0.56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dirty="0">
                          <a:solidFill>
                            <a:srgbClr val="FF0000"/>
                          </a:solidFill>
                          <a:effectLst/>
                          <a:latin typeface="Times New Roman" panose="02020603050405020304" pitchFamily="18" charset="0"/>
                          <a:ea typeface="楷体_GB2312"/>
                          <a:cs typeface="Times New Roman" panose="02020603050405020304" pitchFamily="18" charset="0"/>
                        </a:rPr>
                        <a:t>机械和运输设备</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17.54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0.19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1.42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dirty="0">
                          <a:solidFill>
                            <a:srgbClr val="FF0000"/>
                          </a:solidFill>
                          <a:effectLst/>
                          <a:latin typeface="Times New Roman" panose="02020603050405020304" pitchFamily="18" charset="0"/>
                          <a:ea typeface="楷体_GB2312"/>
                          <a:cs typeface="Times New Roman" panose="02020603050405020304" pitchFamily="18" charset="0"/>
                        </a:rPr>
                        <a:t>集成电路和电子元件</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17.24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-0.46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1.40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-2.31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dirty="0">
                          <a:solidFill>
                            <a:srgbClr val="FF0000"/>
                          </a:solidFill>
                          <a:effectLst/>
                          <a:latin typeface="Times New Roman" panose="02020603050405020304" pitchFamily="18" charset="0"/>
                          <a:ea typeface="楷体_GB2312"/>
                          <a:cs typeface="Times New Roman" panose="02020603050405020304" pitchFamily="18" charset="0"/>
                        </a:rPr>
                        <a:t>铁制品和钢制品</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15.32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0.53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1.24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0.80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化学制品</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6.55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-0.18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0.53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运输设备</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5.60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-0.06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0.45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-0.15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食品</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4.27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-0.25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农产品</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4.22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-0.54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汽车产品</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3.65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-0.29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0.30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药品</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2.43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-0.18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0.20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-0.13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能源和矿产品</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1.68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-0.78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0.14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-1.17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15140">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燃料</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1.12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-0.80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0.09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-0.89</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灯片编号占位符 3"/>
          <p:cNvSpPr>
            <a:spLocks noGrp="1"/>
          </p:cNvSpPr>
          <p:nvPr>
            <p:ph type="sldNum" sz="quarter" idx="12"/>
          </p:nvPr>
        </p:nvSpPr>
        <p:spPr/>
        <p:txBody>
          <a:bodyPr/>
          <a:lstStyle/>
          <a:p>
            <a:fld id="{2570F4FF-6EA8-466A-8A0A-E42FC5A0654A}" type="slidenum">
              <a:rPr lang="zh-CN" altLang="en-US" smtClean="0"/>
              <a:pPr/>
              <a:t>33</a:t>
            </a:fld>
            <a:endParaRPr lang="zh-CN" altLang="en-US"/>
          </a:p>
        </p:txBody>
      </p:sp>
      <p:sp>
        <p:nvSpPr>
          <p:cNvPr id="8" name="Rectangle 2"/>
          <p:cNvSpPr>
            <a:spLocks noChangeArrowheads="1"/>
          </p:cNvSpPr>
          <p:nvPr/>
        </p:nvSpPr>
        <p:spPr bwMode="auto">
          <a:xfrm>
            <a:off x="2195736" y="404664"/>
            <a:ext cx="41344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2015</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年中国分类货物出口竞争力</a:t>
            </a:r>
            <a:endParaRPr kumimoji="0" lang="zh-CN" altLang="en-US" sz="2000" b="0" i="0" u="none" strike="noStrike" cap="none" normalizeH="0" baseline="0" dirty="0" smtClean="0">
              <a:ln>
                <a:noFill/>
              </a:ln>
              <a:solidFill>
                <a:schemeClr val="tx1"/>
              </a:solidFill>
              <a:effectLst/>
            </a:endParaRPr>
          </a:p>
        </p:txBody>
      </p:sp>
      <p:sp>
        <p:nvSpPr>
          <p:cNvPr id="3" name="矩形 2"/>
          <p:cNvSpPr/>
          <p:nvPr/>
        </p:nvSpPr>
        <p:spPr>
          <a:xfrm>
            <a:off x="420288" y="5639089"/>
            <a:ext cx="8219256" cy="646331"/>
          </a:xfrm>
          <a:prstGeom prst="rect">
            <a:avLst/>
          </a:prstGeom>
        </p:spPr>
        <p:txBody>
          <a:bodyPr wrap="square">
            <a:spAutoFit/>
          </a:bodyPr>
          <a:lstStyle/>
          <a:p>
            <a:pPr lvl="0" eaLnBrk="0" fontAlgn="base" hangingPunct="0">
              <a:spcBef>
                <a:spcPct val="0"/>
              </a:spcBef>
              <a:spcAft>
                <a:spcPct val="0"/>
              </a:spcAft>
            </a:pPr>
            <a:r>
              <a:rPr lang="zh-CN" altLang="en-US" dirty="0">
                <a:latin typeface="华文楷体" panose="02010600040101010101" pitchFamily="2" charset="-122"/>
                <a:ea typeface="华文楷体" panose="02010600040101010101" pitchFamily="2" charset="-122"/>
                <a:cs typeface="Times New Roman" panose="02020603050405020304" pitchFamily="18" charset="0"/>
              </a:rPr>
              <a:t>注：数据库共记录了</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153</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个国家分类货物进出口</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情况 </a:t>
            </a:r>
            <a:endParaRPr lang="zh-CN" altLang="en-US" dirty="0">
              <a:latin typeface="华文楷体" panose="02010600040101010101" pitchFamily="2" charset="-122"/>
              <a:ea typeface="华文楷体" panose="02010600040101010101" pitchFamily="2" charset="-122"/>
            </a:endParaRPr>
          </a:p>
          <a:p>
            <a:pPr lvl="0" eaLnBrk="0" fontAlgn="base" hangingPunct="0">
              <a:spcBef>
                <a:spcPct val="0"/>
              </a:spcBef>
              <a:spcAft>
                <a:spcPct val="0"/>
              </a:spcAft>
            </a:pPr>
            <a:r>
              <a:rPr lang="zh-CN" altLang="en-US" dirty="0">
                <a:latin typeface="华文楷体" panose="02010600040101010101" pitchFamily="2" charset="-122"/>
                <a:ea typeface="华文楷体" panose="02010600040101010101" pitchFamily="2" charset="-122"/>
                <a:cs typeface="Times New Roman" panose="02020603050405020304" pitchFamily="18" charset="0"/>
              </a:rPr>
              <a:t>资料来源</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dirty="0" smtClean="0">
                <a:latin typeface="华文楷体" panose="02010600040101010101" pitchFamily="2" charset="-122"/>
                <a:ea typeface="华文楷体" panose="02010600040101010101" pitchFamily="2" charset="-122"/>
                <a:cs typeface="Times New Roman" panose="02020603050405020304" pitchFamily="18" charset="0"/>
              </a:rPr>
              <a:t>WTO, International </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Trade and Market Access </a:t>
            </a:r>
            <a:r>
              <a:rPr lang="en-US" altLang="zh-CN" dirty="0" smtClean="0">
                <a:latin typeface="华文楷体" panose="02010600040101010101" pitchFamily="2" charset="-122"/>
                <a:ea typeface="华文楷体" panose="02010600040101010101" pitchFamily="2" charset="-122"/>
                <a:cs typeface="Times New Roman" panose="02020603050405020304" pitchFamily="18" charset="0"/>
              </a:rPr>
              <a:t>Data </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 </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297582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570F4FF-6EA8-466A-8A0A-E42FC5A0654A}" type="slidenum">
              <a:rPr lang="zh-CN" altLang="en-US" smtClean="0"/>
              <a:pPr/>
              <a:t>34</a:t>
            </a:fld>
            <a:endParaRPr lang="zh-CN" altLang="en-US"/>
          </a:p>
        </p:txBody>
      </p:sp>
      <p:sp>
        <p:nvSpPr>
          <p:cNvPr id="6" name="Rectangle 1"/>
          <p:cNvSpPr>
            <a:spLocks noChangeArrowheads="1"/>
          </p:cNvSpPr>
          <p:nvPr/>
        </p:nvSpPr>
        <p:spPr bwMode="auto">
          <a:xfrm>
            <a:off x="2555776" y="483624"/>
            <a:ext cx="136177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zh-CN" sz="200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2015</a:t>
            </a:r>
            <a:r>
              <a:rPr kumimoji="0" lang="zh-CN" altLang="en-US" sz="200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年中国分类服务出口竞争力</a:t>
            </a:r>
            <a:endParaRPr kumimoji="0" lang="zh-CN" altLang="en-US" sz="2000" i="0" u="none" strike="noStrike" cap="none" normalizeH="0" baseline="0" dirty="0" smtClean="0">
              <a:ln>
                <a:noFill/>
              </a:ln>
              <a:solidFill>
                <a:schemeClr val="tx1"/>
              </a:solidFill>
              <a:effectLst/>
            </a:endParaRPr>
          </a:p>
        </p:txBody>
      </p:sp>
      <p:sp>
        <p:nvSpPr>
          <p:cNvPr id="3" name="矩形 2"/>
          <p:cNvSpPr/>
          <p:nvPr/>
        </p:nvSpPr>
        <p:spPr>
          <a:xfrm>
            <a:off x="457525" y="5615582"/>
            <a:ext cx="8219256" cy="923330"/>
          </a:xfrm>
          <a:prstGeom prst="rect">
            <a:avLst/>
          </a:prstGeom>
        </p:spPr>
        <p:txBody>
          <a:bodyPr wrap="square">
            <a:spAutoFit/>
          </a:bodyPr>
          <a:lstStyle/>
          <a:p>
            <a:pPr lvl="0" eaLnBrk="0" fontAlgn="base" hangingPunct="0">
              <a:spcBef>
                <a:spcPct val="0"/>
              </a:spcBef>
              <a:spcAft>
                <a:spcPct val="0"/>
              </a:spcAft>
            </a:pPr>
            <a:r>
              <a:rPr lang="zh-CN" altLang="en-US" dirty="0">
                <a:latin typeface="华文楷体" panose="02010600040101010101" pitchFamily="2" charset="-122"/>
                <a:ea typeface="华文楷体" panose="02010600040101010101" pitchFamily="2" charset="-122"/>
                <a:cs typeface="Times New Roman" panose="02020603050405020304" pitchFamily="18" charset="0"/>
              </a:rPr>
              <a:t>注：数据库共记录了</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153</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个国家分类服务进出口情况</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；缺省值</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是由于世界分类服务进出口数据缺失</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造成</a:t>
            </a:r>
            <a:endParaRPr lang="zh-CN" altLang="en-US" dirty="0">
              <a:latin typeface="华文楷体" panose="02010600040101010101" pitchFamily="2" charset="-122"/>
              <a:ea typeface="华文楷体" panose="02010600040101010101" pitchFamily="2" charset="-122"/>
            </a:endParaRPr>
          </a:p>
          <a:p>
            <a:pPr lvl="0" eaLnBrk="0" fontAlgn="base" hangingPunct="0">
              <a:spcBef>
                <a:spcPct val="0"/>
              </a:spcBef>
              <a:spcAft>
                <a:spcPct val="0"/>
              </a:spcAft>
            </a:pPr>
            <a:r>
              <a:rPr lang="zh-CN" altLang="en-US" dirty="0">
                <a:latin typeface="华文楷体" panose="02010600040101010101" pitchFamily="2" charset="-122"/>
                <a:ea typeface="华文楷体" panose="02010600040101010101" pitchFamily="2" charset="-122"/>
                <a:cs typeface="Times New Roman" panose="02020603050405020304" pitchFamily="18" charset="0"/>
              </a:rPr>
              <a:t>资料来源</a:t>
            </a:r>
            <a:r>
              <a:rPr lang="zh-CN" altLang="en-US"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dirty="0" smtClean="0">
                <a:latin typeface="华文楷体" panose="02010600040101010101" pitchFamily="2" charset="-122"/>
                <a:ea typeface="华文楷体" panose="02010600040101010101" pitchFamily="2" charset="-122"/>
                <a:cs typeface="Times New Roman" panose="02020603050405020304" pitchFamily="18" charset="0"/>
              </a:rPr>
              <a:t>WTO, International </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Trade and Market Access </a:t>
            </a:r>
            <a:r>
              <a:rPr lang="en-US" altLang="zh-CN" dirty="0" smtClean="0">
                <a:latin typeface="华文楷体" panose="02010600040101010101" pitchFamily="2" charset="-122"/>
                <a:ea typeface="华文楷体" panose="02010600040101010101" pitchFamily="2" charset="-122"/>
                <a:cs typeface="Times New Roman" panose="02020603050405020304" pitchFamily="18" charset="0"/>
              </a:rPr>
              <a:t>Data</a:t>
            </a:r>
            <a:endParaRPr lang="zh-CN" altLang="en-US" dirty="0">
              <a:latin typeface="华文楷体" panose="02010600040101010101" pitchFamily="2" charset="-122"/>
              <a:ea typeface="华文楷体" panose="02010600040101010101" pitchFamily="2" charset="-122"/>
            </a:endParaRPr>
          </a:p>
        </p:txBody>
      </p:sp>
      <p:graphicFrame>
        <p:nvGraphicFramePr>
          <p:cNvPr id="11" name="表格 10"/>
          <p:cNvGraphicFramePr>
            <a:graphicFrameLocks noGrp="1"/>
          </p:cNvGraphicFramePr>
          <p:nvPr>
            <p:extLst>
              <p:ext uri="{D42A27DB-BD31-4B8C-83A1-F6EECF244321}">
                <p14:modId xmlns:p14="http://schemas.microsoft.com/office/powerpoint/2010/main" val="2372139948"/>
              </p:ext>
            </p:extLst>
          </p:nvPr>
        </p:nvGraphicFramePr>
        <p:xfrm>
          <a:off x="539552" y="980732"/>
          <a:ext cx="8064896" cy="4536501"/>
        </p:xfrm>
        <a:graphic>
          <a:graphicData uri="http://schemas.openxmlformats.org/drawingml/2006/table">
            <a:tbl>
              <a:tblPr firstRow="1" firstCol="1" bandRow="1"/>
              <a:tblGrid>
                <a:gridCol w="2541887"/>
                <a:gridCol w="947501"/>
                <a:gridCol w="1260925"/>
                <a:gridCol w="1104489"/>
                <a:gridCol w="1104489"/>
                <a:gridCol w="1105605"/>
              </a:tblGrid>
              <a:tr h="533706">
                <a:tc>
                  <a:txBody>
                    <a:bodyPr/>
                    <a:lstStyle/>
                    <a:p>
                      <a:pPr algn="l">
                        <a:spcAft>
                          <a:spcPts val="0"/>
                        </a:spcAft>
                      </a:pPr>
                      <a:r>
                        <a:rPr lang="zh-CN" sz="1600" kern="0" dirty="0" smtClean="0">
                          <a:solidFill>
                            <a:srgbClr val="000000"/>
                          </a:solidFill>
                          <a:effectLst/>
                          <a:latin typeface="Times New Roman" panose="02020603050405020304" pitchFamily="18" charset="0"/>
                          <a:ea typeface="楷体_GB2312"/>
                          <a:cs typeface="Times New Roman" panose="02020603050405020304" pitchFamily="18" charset="0"/>
                        </a:rPr>
                        <a:t>分类服务</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出口全</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球排名</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smtClean="0">
                          <a:solidFill>
                            <a:srgbClr val="000000"/>
                          </a:solidFill>
                          <a:effectLst/>
                          <a:latin typeface="Times New Roman" panose="02020603050405020304" pitchFamily="18" charset="0"/>
                          <a:ea typeface="楷体_GB2312"/>
                          <a:cs typeface="Times New Roman" panose="02020603050405020304" pitchFamily="18" charset="0"/>
                        </a:rPr>
                        <a:t>市场</a:t>
                      </a:r>
                      <a:endParaRPr lang="en-US" altLang="zh-CN" sz="1600" kern="0" dirty="0" smtClean="0">
                        <a:solidFill>
                          <a:srgbClr val="000000"/>
                        </a:solidFill>
                        <a:effectLst/>
                        <a:latin typeface="Times New Roman" panose="02020603050405020304" pitchFamily="18" charset="0"/>
                        <a:ea typeface="楷体_GB2312"/>
                        <a:cs typeface="Times New Roman" panose="02020603050405020304" pitchFamily="18" charset="0"/>
                      </a:endParaRPr>
                    </a:p>
                    <a:p>
                      <a:pPr algn="ctr">
                        <a:spcAft>
                          <a:spcPts val="0"/>
                        </a:spcAft>
                      </a:pPr>
                      <a:r>
                        <a:rPr lang="zh-CN" sz="1600" kern="0" dirty="0" smtClean="0">
                          <a:solidFill>
                            <a:srgbClr val="000000"/>
                          </a:solidFill>
                          <a:effectLst/>
                          <a:latin typeface="Times New Roman" panose="02020603050405020304" pitchFamily="18" charset="0"/>
                          <a:ea typeface="楷体_GB2312"/>
                          <a:cs typeface="Times New Roman" panose="02020603050405020304" pitchFamily="18" charset="0"/>
                        </a:rPr>
                        <a:t>占有率</a:t>
                      </a: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贸易竞争</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指数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显性比较</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优势指数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solidFill>
                            <a:srgbClr val="000000"/>
                          </a:solidFill>
                          <a:effectLst/>
                          <a:latin typeface="Times New Roman" panose="02020603050405020304" pitchFamily="18" charset="0"/>
                          <a:ea typeface="楷体_GB2312"/>
                          <a:cs typeface="Times New Roman" panose="02020603050405020304" pitchFamily="18" charset="0"/>
                        </a:rPr>
                        <a:t>显性竞争优势指数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53">
                <a:tc>
                  <a:txBody>
                    <a:bodyPr/>
                    <a:lstStyle/>
                    <a:p>
                      <a:pPr algn="l">
                        <a:spcAft>
                          <a:spcPts val="0"/>
                        </a:spcAft>
                      </a:pPr>
                      <a:r>
                        <a:rPr lang="zh-CN" sz="1600" b="1" kern="0" dirty="0">
                          <a:solidFill>
                            <a:srgbClr val="C00000"/>
                          </a:solidFill>
                          <a:effectLst/>
                          <a:latin typeface="Times New Roman" panose="02020603050405020304" pitchFamily="18" charset="0"/>
                          <a:ea typeface="楷体_GB2312"/>
                          <a:cs typeface="Times New Roman" panose="02020603050405020304" pitchFamily="18" charset="0"/>
                        </a:rPr>
                        <a:t>建筑服务</a:t>
                      </a:r>
                      <a:endParaRPr lang="zh-CN" sz="16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18.53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0.24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3.71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66853">
                <a:tc>
                  <a:txBody>
                    <a:bodyPr/>
                    <a:lstStyle/>
                    <a:p>
                      <a:pPr algn="l">
                        <a:spcAft>
                          <a:spcPts val="0"/>
                        </a:spcAft>
                      </a:pPr>
                      <a:r>
                        <a:rPr lang="zh-CN" sz="1600" b="1" kern="0" dirty="0">
                          <a:solidFill>
                            <a:srgbClr val="C00000"/>
                          </a:solidFill>
                          <a:effectLst/>
                          <a:latin typeface="Times New Roman" panose="02020603050405020304" pitchFamily="18" charset="0"/>
                          <a:ea typeface="楷体_GB2312"/>
                          <a:cs typeface="Times New Roman" panose="02020603050405020304" pitchFamily="18" charset="0"/>
                        </a:rPr>
                        <a:t>制造服务</a:t>
                      </a:r>
                      <a:endParaRPr lang="zh-CN" sz="16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0.98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a:noFill/>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a:noFill/>
                    </a:lnT>
                    <a:lnB>
                      <a:noFill/>
                    </a:lnB>
                  </a:tcPr>
                </a:tc>
              </a:tr>
              <a:tr h="266853">
                <a:tc>
                  <a:txBody>
                    <a:bodyPr/>
                    <a:lstStyle/>
                    <a:p>
                      <a:pPr algn="l">
                        <a:spcAft>
                          <a:spcPts val="0"/>
                        </a:spcAft>
                      </a:pPr>
                      <a:r>
                        <a:rPr lang="zh-CN" sz="1600" b="1" kern="0" dirty="0">
                          <a:solidFill>
                            <a:srgbClr val="C00000"/>
                          </a:solidFill>
                          <a:effectLst/>
                          <a:latin typeface="Times New Roman" panose="02020603050405020304" pitchFamily="18" charset="0"/>
                          <a:ea typeface="楷体_GB2312"/>
                          <a:cs typeface="Times New Roman" panose="02020603050405020304" pitchFamily="18" charset="0"/>
                        </a:rPr>
                        <a:t>相关商品服务</a:t>
                      </a:r>
                      <a:endParaRPr lang="zh-CN" sz="16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15.78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0.88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3.16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2.97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dirty="0">
                          <a:solidFill>
                            <a:srgbClr val="FF0000"/>
                          </a:solidFill>
                          <a:effectLst/>
                          <a:latin typeface="Times New Roman" panose="02020603050405020304" pitchFamily="18" charset="0"/>
                          <a:ea typeface="楷体_GB2312"/>
                          <a:cs typeface="Times New Roman" panose="02020603050405020304" pitchFamily="18" charset="0"/>
                        </a:rPr>
                        <a:t>旅游</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9.27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-0.44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1.85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-1.05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dirty="0">
                          <a:solidFill>
                            <a:srgbClr val="FF0000"/>
                          </a:solidFill>
                          <a:effectLst/>
                          <a:latin typeface="Times New Roman" panose="02020603050405020304" pitchFamily="18" charset="0"/>
                          <a:ea typeface="楷体_GB2312"/>
                          <a:cs typeface="Times New Roman" panose="02020603050405020304" pitchFamily="18" charset="0"/>
                        </a:rPr>
                        <a:t>商业服务</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6.00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-0.24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1.20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-0.02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dirty="0">
                          <a:solidFill>
                            <a:srgbClr val="FF0000"/>
                          </a:solidFill>
                          <a:effectLst/>
                          <a:latin typeface="Times New Roman" panose="02020603050405020304" pitchFamily="18" charset="0"/>
                          <a:ea typeface="楷体_GB2312"/>
                          <a:cs typeface="Times New Roman" panose="02020603050405020304" pitchFamily="18" charset="0"/>
                        </a:rPr>
                        <a:t>其他商务服务</a:t>
                      </a:r>
                      <a:endParaRPr 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5.58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0.19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1.12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运输服务</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4.41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0.88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0.04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保养和维修服务</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0.46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a:noFill/>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通讯、计算机和信息服务</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5.16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1.03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保险和养老服务</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4.00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0.80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其他商业服务</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4.36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0.06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0.87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政府商品和服务</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1.48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-0.41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0.03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个人、文化和娱乐服务</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1.82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-0.44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专有权利使用费和特许费</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19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0.36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-0.91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0.07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a:noFill/>
                    </a:lnB>
                  </a:tcPr>
                </a:tc>
                <a:tc>
                  <a:txBody>
                    <a:bodyPr/>
                    <a:lstStyle/>
                    <a:p>
                      <a:endParaRPr lang="zh-CN" sz="1600" kern="100">
                        <a:effectLst/>
                        <a:latin typeface="Calibri" panose="020F0502020204030204" pitchFamily="34" charset="0"/>
                      </a:endParaRPr>
                    </a:p>
                  </a:txBody>
                  <a:tcPr marL="68580" marR="68580" marT="0" marB="0" anchor="b">
                    <a:lnL>
                      <a:noFill/>
                    </a:lnL>
                    <a:lnR>
                      <a:noFill/>
                    </a:lnR>
                    <a:lnT>
                      <a:noFill/>
                    </a:lnT>
                    <a:lnB>
                      <a:noFill/>
                    </a:lnB>
                  </a:tcPr>
                </a:tc>
              </a:tr>
              <a:tr h="266853">
                <a:tc>
                  <a:txBody>
                    <a:bodyPr/>
                    <a:lstStyle/>
                    <a:p>
                      <a:pPr algn="l">
                        <a:spcAft>
                          <a:spcPts val="0"/>
                        </a:spcAft>
                      </a:pPr>
                      <a:r>
                        <a:rPr lang="zh-CN" sz="1600" kern="0">
                          <a:solidFill>
                            <a:srgbClr val="000000"/>
                          </a:solidFill>
                          <a:effectLst/>
                          <a:latin typeface="Times New Roman" panose="02020603050405020304" pitchFamily="18" charset="0"/>
                          <a:ea typeface="楷体_GB2312"/>
                          <a:cs typeface="Times New Roman" panose="02020603050405020304" pitchFamily="18" charset="0"/>
                        </a:rPr>
                        <a:t>金融服务</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21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0.56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solidFill>
                            <a:srgbClr val="000000"/>
                          </a:solidFill>
                          <a:effectLst/>
                          <a:latin typeface="Times New Roman" panose="02020603050405020304" pitchFamily="18" charset="0"/>
                          <a:ea typeface="楷体_GB2312"/>
                          <a:cs typeface="Times New Roman" panose="02020603050405020304" pitchFamily="18" charset="0"/>
                        </a:rPr>
                        <a:t>-0.06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rgbClr val="000000"/>
                          </a:solidFill>
                          <a:effectLst/>
                          <a:latin typeface="Times New Roman" panose="02020603050405020304" pitchFamily="18" charset="0"/>
                          <a:ea typeface="楷体_GB2312"/>
                          <a:cs typeface="Times New Roman" panose="02020603050405020304" pitchFamily="18" charset="0"/>
                        </a:rPr>
                        <a:t>0.11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zh-CN" sz="1600" kern="100" dirty="0">
                        <a:effectLst/>
                        <a:latin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17330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570F4FF-6EA8-466A-8A0A-E42FC5A0654A}" type="slidenum">
              <a:rPr lang="zh-CN" altLang="en-US" smtClean="0"/>
              <a:pPr/>
              <a:t>35</a:t>
            </a:fld>
            <a:endParaRPr lang="zh-CN" altLang="en-US"/>
          </a:p>
        </p:txBody>
      </p:sp>
      <p:sp>
        <p:nvSpPr>
          <p:cNvPr id="5" name="圆角矩形 4"/>
          <p:cNvSpPr/>
          <p:nvPr/>
        </p:nvSpPr>
        <p:spPr>
          <a:xfrm>
            <a:off x="467544" y="1301348"/>
            <a:ext cx="2053780" cy="25856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CN" altLang="en-US" sz="2000" b="1" dirty="0" smtClean="0">
                <a:solidFill>
                  <a:srgbClr val="FFC000"/>
                </a:solidFill>
              </a:rPr>
              <a:t>领导力</a:t>
            </a:r>
            <a:r>
              <a:rPr lang="en-US" altLang="zh-CN" sz="2000" b="1" dirty="0" smtClean="0">
                <a:solidFill>
                  <a:srgbClr val="FFC000"/>
                </a:solidFill>
              </a:rPr>
              <a:t> </a:t>
            </a:r>
            <a:endParaRPr lang="en-US" altLang="zh-CN" sz="2000" b="1" dirty="0">
              <a:solidFill>
                <a:srgbClr val="FFC000"/>
              </a:solidFill>
            </a:endParaRPr>
          </a:p>
          <a:p>
            <a:r>
              <a:rPr lang="zh-CN" altLang="en-US" dirty="0"/>
              <a:t>升级</a:t>
            </a:r>
            <a:r>
              <a:rPr lang="en-US" altLang="zh-CN" dirty="0"/>
              <a:t>NAFTA</a:t>
            </a:r>
          </a:p>
          <a:p>
            <a:r>
              <a:rPr lang="zh-CN" altLang="en-US" dirty="0"/>
              <a:t>维护</a:t>
            </a:r>
            <a:r>
              <a:rPr lang="zh-CN" altLang="en-US" dirty="0" smtClean="0"/>
              <a:t>人权</a:t>
            </a:r>
            <a:endParaRPr lang="en-US" altLang="zh-CN" dirty="0"/>
          </a:p>
          <a:p>
            <a:r>
              <a:rPr lang="zh-CN" altLang="en-US" dirty="0"/>
              <a:t>促进发展</a:t>
            </a:r>
            <a:endParaRPr lang="en-US" altLang="zh-CN" dirty="0"/>
          </a:p>
          <a:p>
            <a:r>
              <a:rPr lang="zh-CN" altLang="en-US" dirty="0"/>
              <a:t>加强善政</a:t>
            </a:r>
            <a:endParaRPr lang="en-US" altLang="zh-CN" dirty="0"/>
          </a:p>
          <a:p>
            <a:r>
              <a:rPr lang="zh-CN" altLang="en-US" dirty="0"/>
              <a:t>确保与国有</a:t>
            </a:r>
            <a:r>
              <a:rPr lang="zh-CN" altLang="en-US" dirty="0" smtClean="0"/>
              <a:t>企业</a:t>
            </a:r>
            <a:endParaRPr lang="en-US" altLang="zh-CN" dirty="0" smtClean="0"/>
          </a:p>
          <a:p>
            <a:r>
              <a:rPr lang="en-US" altLang="zh-CN" dirty="0"/>
              <a:t> </a:t>
            </a:r>
            <a:r>
              <a:rPr lang="en-US" altLang="zh-CN" dirty="0" smtClean="0"/>
              <a:t>   </a:t>
            </a:r>
            <a:r>
              <a:rPr lang="zh-CN" altLang="en-US" dirty="0" smtClean="0"/>
              <a:t>公平</a:t>
            </a:r>
            <a:r>
              <a:rPr lang="zh-CN" altLang="en-US" dirty="0"/>
              <a:t>竞争</a:t>
            </a:r>
            <a:endParaRPr lang="en-US" altLang="zh-CN" dirty="0"/>
          </a:p>
          <a:p>
            <a:r>
              <a:rPr lang="zh-CN" altLang="en-US" dirty="0"/>
              <a:t>促进数字贸易</a:t>
            </a:r>
          </a:p>
        </p:txBody>
      </p:sp>
      <p:sp>
        <p:nvSpPr>
          <p:cNvPr id="6" name="圆角矩形 5"/>
          <p:cNvSpPr/>
          <p:nvPr/>
        </p:nvSpPr>
        <p:spPr>
          <a:xfrm>
            <a:off x="2771800" y="1301348"/>
            <a:ext cx="2880320"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rgbClr val="FFC000"/>
                </a:solidFill>
              </a:rPr>
              <a:t>增长与就业</a:t>
            </a:r>
            <a:r>
              <a:rPr lang="en-US" altLang="zh-CN" sz="2000" b="1" dirty="0" smtClean="0">
                <a:solidFill>
                  <a:srgbClr val="FFC000"/>
                </a:solidFill>
              </a:rPr>
              <a:t> </a:t>
            </a:r>
            <a:endParaRPr lang="en-US" altLang="zh-CN" sz="2000" b="1" dirty="0">
              <a:solidFill>
                <a:srgbClr val="FFC000"/>
              </a:solidFill>
            </a:endParaRPr>
          </a:p>
          <a:p>
            <a:r>
              <a:rPr lang="zh-CN" altLang="en-US" dirty="0"/>
              <a:t>创造</a:t>
            </a:r>
            <a:r>
              <a:rPr lang="zh-CN" altLang="en-US" dirty="0" smtClean="0"/>
              <a:t>经济</a:t>
            </a:r>
            <a:r>
              <a:rPr lang="zh-CN" altLang="en-US" dirty="0"/>
              <a:t>利益</a:t>
            </a:r>
            <a:endParaRPr lang="en-US" altLang="zh-CN" dirty="0"/>
          </a:p>
          <a:p>
            <a:r>
              <a:rPr lang="zh-CN" altLang="en-US" dirty="0" smtClean="0"/>
              <a:t>有利于中小企业</a:t>
            </a:r>
            <a:endParaRPr lang="en-US" altLang="zh-CN" dirty="0"/>
          </a:p>
          <a:p>
            <a:r>
              <a:rPr lang="zh-CN" altLang="en-US" dirty="0" smtClean="0"/>
              <a:t>有利于制造业</a:t>
            </a:r>
            <a:endParaRPr lang="en-US" altLang="zh-CN" dirty="0"/>
          </a:p>
          <a:p>
            <a:r>
              <a:rPr lang="zh-CN" altLang="en-US" dirty="0" smtClean="0"/>
              <a:t>有利于农业</a:t>
            </a:r>
            <a:endParaRPr lang="en-US" altLang="zh-CN" dirty="0"/>
          </a:p>
          <a:p>
            <a:r>
              <a:rPr lang="zh-CN" altLang="en-US" dirty="0"/>
              <a:t>促进创新和创造力</a:t>
            </a:r>
            <a:endParaRPr lang="en-US" altLang="zh-CN" dirty="0"/>
          </a:p>
          <a:p>
            <a:r>
              <a:rPr lang="zh-CN" altLang="en-US" dirty="0"/>
              <a:t>促进服务贸易</a:t>
            </a:r>
            <a:endParaRPr lang="en-US" altLang="zh-CN" dirty="0"/>
          </a:p>
          <a:p>
            <a:r>
              <a:rPr lang="zh-CN" altLang="en-US" dirty="0"/>
              <a:t>简化和便利海关手续</a:t>
            </a:r>
            <a:endParaRPr lang="en-US" altLang="zh-CN" dirty="0"/>
          </a:p>
          <a:p>
            <a:r>
              <a:rPr lang="zh-CN" altLang="en-US" dirty="0" smtClean="0"/>
              <a:t>为汽车业</a:t>
            </a:r>
            <a:r>
              <a:rPr lang="zh-CN" altLang="en-US" dirty="0"/>
              <a:t>提供增长机遇</a:t>
            </a:r>
            <a:endParaRPr lang="en-US" altLang="zh-CN" dirty="0"/>
          </a:p>
        </p:txBody>
      </p:sp>
      <p:sp>
        <p:nvSpPr>
          <p:cNvPr id="7" name="圆角矩形 6"/>
          <p:cNvSpPr/>
          <p:nvPr/>
        </p:nvSpPr>
        <p:spPr>
          <a:xfrm>
            <a:off x="5878043" y="1326326"/>
            <a:ext cx="3034680" cy="2567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rgbClr val="FFC000"/>
                </a:solidFill>
              </a:rPr>
              <a:t>价值</a:t>
            </a:r>
            <a:endParaRPr lang="en-US" altLang="zh-CN" sz="2000" b="1" dirty="0" smtClean="0">
              <a:solidFill>
                <a:srgbClr val="FFC000"/>
              </a:solidFill>
            </a:endParaRPr>
          </a:p>
          <a:p>
            <a:r>
              <a:rPr lang="zh-CN" altLang="en-US" dirty="0" smtClean="0"/>
              <a:t>维护自由</a:t>
            </a:r>
            <a:r>
              <a:rPr lang="zh-CN" altLang="en-US" dirty="0"/>
              <a:t>贸易</a:t>
            </a:r>
            <a:r>
              <a:rPr lang="zh-CN" altLang="en-US" dirty="0" smtClean="0"/>
              <a:t>体系</a:t>
            </a:r>
            <a:endParaRPr lang="en-US" altLang="zh-CN" dirty="0"/>
          </a:p>
          <a:p>
            <a:r>
              <a:rPr lang="zh-CN" altLang="en-US" dirty="0" smtClean="0"/>
              <a:t>使</a:t>
            </a:r>
            <a:r>
              <a:rPr lang="zh-CN" altLang="en-US" dirty="0"/>
              <a:t>美国</a:t>
            </a:r>
            <a:r>
              <a:rPr lang="zh-CN" altLang="en-US" dirty="0" smtClean="0"/>
              <a:t>工人有效竞争</a:t>
            </a:r>
            <a:endParaRPr lang="en-US" altLang="zh-CN" dirty="0"/>
          </a:p>
          <a:p>
            <a:r>
              <a:rPr lang="zh-CN" altLang="en-US" dirty="0"/>
              <a:t>保护工人</a:t>
            </a:r>
            <a:endParaRPr lang="en-US" altLang="zh-CN" dirty="0"/>
          </a:p>
          <a:p>
            <a:r>
              <a:rPr lang="zh-CN" altLang="en-US" dirty="0"/>
              <a:t>保护环境</a:t>
            </a:r>
            <a:endParaRPr lang="en-US" altLang="zh-CN" dirty="0"/>
          </a:p>
          <a:p>
            <a:r>
              <a:rPr lang="zh-CN" altLang="en-US" dirty="0"/>
              <a:t>确保食品安全</a:t>
            </a:r>
            <a:endParaRPr lang="en-US" altLang="zh-CN" dirty="0"/>
          </a:p>
          <a:p>
            <a:r>
              <a:rPr lang="zh-CN" altLang="en-US" dirty="0" smtClean="0"/>
              <a:t>改善</a:t>
            </a:r>
            <a:r>
              <a:rPr lang="zh-CN" altLang="en-US" dirty="0"/>
              <a:t>投资者</a:t>
            </a:r>
            <a:r>
              <a:rPr lang="en-US" altLang="zh-CN" dirty="0"/>
              <a:t>-</a:t>
            </a:r>
            <a:r>
              <a:rPr lang="zh-CN" altLang="en-US" dirty="0"/>
              <a:t>国家争端解决</a:t>
            </a:r>
            <a:endParaRPr lang="en-US" altLang="zh-CN" dirty="0"/>
          </a:p>
          <a:p>
            <a:r>
              <a:rPr lang="zh-CN" altLang="en-US" dirty="0"/>
              <a:t>促进谈判透明度</a:t>
            </a:r>
            <a:endParaRPr lang="en-US" altLang="zh-CN" dirty="0"/>
          </a:p>
          <a:p>
            <a:r>
              <a:rPr lang="zh-CN" altLang="en-US" dirty="0"/>
              <a:t>确保网络自由开放</a:t>
            </a:r>
          </a:p>
        </p:txBody>
      </p:sp>
      <p:sp>
        <p:nvSpPr>
          <p:cNvPr id="8" name="圆角矩形 7"/>
          <p:cNvSpPr/>
          <p:nvPr/>
        </p:nvSpPr>
        <p:spPr>
          <a:xfrm>
            <a:off x="395536" y="4005064"/>
            <a:ext cx="3744416" cy="72008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书写</a:t>
            </a:r>
            <a:r>
              <a:rPr lang="zh-CN" altLang="en-US" dirty="0"/>
              <a:t>贸易规则，为美国工人提供竞争舞台，支持美国制造业</a:t>
            </a:r>
            <a:r>
              <a:rPr lang="zh-CN" altLang="en-US" dirty="0" smtClean="0"/>
              <a:t>就业</a:t>
            </a:r>
            <a:endParaRPr lang="en-US" altLang="zh-CN" dirty="0"/>
          </a:p>
        </p:txBody>
      </p:sp>
      <p:sp>
        <p:nvSpPr>
          <p:cNvPr id="9" name="标题 1"/>
          <p:cNvSpPr>
            <a:spLocks noGrp="1"/>
          </p:cNvSpPr>
          <p:nvPr>
            <p:ph type="title"/>
          </p:nvPr>
        </p:nvSpPr>
        <p:spPr>
          <a:xfrm>
            <a:off x="506541" y="188640"/>
            <a:ext cx="8229600" cy="706090"/>
          </a:xfrm>
        </p:spPr>
        <p:txBody>
          <a:bodyPr>
            <a:normAutofit/>
          </a:bodyPr>
          <a:lstStyle/>
          <a:p>
            <a:pPr algn="l"/>
            <a:r>
              <a:rPr lang="zh-CN" altLang="en-US" sz="4000" b="1" dirty="0">
                <a:solidFill>
                  <a:srgbClr val="FF0000"/>
                </a:solidFill>
                <a:latin typeface="华文中宋" panose="02010600040101010101" pitchFamily="2" charset="-122"/>
                <a:ea typeface="华文中宋" panose="02010600040101010101" pitchFamily="2" charset="-122"/>
              </a:rPr>
              <a:t>中国国际经济政策的价值理念</a:t>
            </a:r>
          </a:p>
        </p:txBody>
      </p:sp>
      <p:sp>
        <p:nvSpPr>
          <p:cNvPr id="10" name="圆角矩形 9"/>
          <p:cNvSpPr/>
          <p:nvPr/>
        </p:nvSpPr>
        <p:spPr>
          <a:xfrm>
            <a:off x="395536" y="4795850"/>
            <a:ext cx="3744416" cy="57736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t>最强有力环境承诺的贸易协定</a:t>
            </a:r>
            <a:endParaRPr lang="zh-CN" altLang="en-US" dirty="0"/>
          </a:p>
        </p:txBody>
      </p:sp>
      <p:sp>
        <p:nvSpPr>
          <p:cNvPr id="11" name="圆角矩形 10"/>
          <p:cNvSpPr/>
          <p:nvPr/>
        </p:nvSpPr>
        <p:spPr>
          <a:xfrm>
            <a:off x="395536" y="5445224"/>
            <a:ext cx="3744416" cy="62309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允许美国中小企业进入亚太地区的新市场</a:t>
            </a:r>
          </a:p>
        </p:txBody>
      </p:sp>
      <p:sp>
        <p:nvSpPr>
          <p:cNvPr id="12" name="圆角矩形 11"/>
          <p:cNvSpPr/>
          <p:nvPr/>
        </p:nvSpPr>
        <p:spPr>
          <a:xfrm>
            <a:off x="395536" y="6118274"/>
            <a:ext cx="3744416" cy="62309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通过约束力和强制力改善劳工状况</a:t>
            </a:r>
          </a:p>
        </p:txBody>
      </p:sp>
      <p:sp>
        <p:nvSpPr>
          <p:cNvPr id="13" name="圆角矩形 12"/>
          <p:cNvSpPr/>
          <p:nvPr/>
        </p:nvSpPr>
        <p:spPr>
          <a:xfrm>
            <a:off x="4355976" y="4023019"/>
            <a:ext cx="2088232" cy="2698455"/>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400" b="1" dirty="0" smtClean="0">
                <a:solidFill>
                  <a:schemeClr val="tx1"/>
                </a:solidFill>
              </a:rPr>
              <a:t>已经包括的新</a:t>
            </a:r>
            <a:r>
              <a:rPr lang="zh-CN" altLang="en-US" sz="1400" b="1" dirty="0">
                <a:solidFill>
                  <a:schemeClr val="tx1"/>
                </a:solidFill>
              </a:rPr>
              <a:t>规则</a:t>
            </a:r>
            <a:r>
              <a:rPr lang="en-US" altLang="zh-CN" sz="1400" b="1" dirty="0">
                <a:solidFill>
                  <a:schemeClr val="tx1"/>
                </a:solidFill>
              </a:rPr>
              <a:t> </a:t>
            </a:r>
          </a:p>
          <a:p>
            <a:pPr eaLnBrk="1" hangingPunct="1">
              <a:defRPr/>
            </a:pPr>
            <a:r>
              <a:rPr lang="zh-CN" altLang="en-US" sz="1400" dirty="0">
                <a:solidFill>
                  <a:schemeClr val="tx1"/>
                </a:solidFill>
                <a:cs typeface="Calibri"/>
              </a:rPr>
              <a:t>▪</a:t>
            </a:r>
            <a:r>
              <a:rPr lang="zh-CN" altLang="zh-CN" sz="1400" dirty="0">
                <a:solidFill>
                  <a:schemeClr val="tx1"/>
                </a:solidFill>
              </a:rPr>
              <a:t>知识产权</a:t>
            </a:r>
            <a:endParaRPr lang="en-US" altLang="zh-CN" sz="1400" dirty="0">
              <a:solidFill>
                <a:schemeClr val="tx1"/>
              </a:solidFill>
            </a:endParaRPr>
          </a:p>
          <a:p>
            <a:pPr eaLnBrk="1" hangingPunct="1">
              <a:defRPr/>
            </a:pPr>
            <a:r>
              <a:rPr lang="zh-CN" altLang="en-US" sz="1400" dirty="0">
                <a:solidFill>
                  <a:schemeClr val="tx1"/>
                </a:solidFill>
                <a:cs typeface="Calibri"/>
              </a:rPr>
              <a:t>▪</a:t>
            </a:r>
            <a:r>
              <a:rPr lang="en-US" altLang="zh-CN" sz="1400" dirty="0">
                <a:solidFill>
                  <a:schemeClr val="tx1"/>
                </a:solidFill>
              </a:rPr>
              <a:t>电子</a:t>
            </a:r>
            <a:r>
              <a:rPr lang="zh-CN" altLang="en-US" sz="1400" dirty="0">
                <a:solidFill>
                  <a:schemeClr val="tx1"/>
                </a:solidFill>
              </a:rPr>
              <a:t>商务</a:t>
            </a:r>
            <a:endParaRPr lang="en-US" altLang="zh-CN" sz="1400" dirty="0">
              <a:solidFill>
                <a:schemeClr val="tx1"/>
              </a:solidFill>
            </a:endParaRPr>
          </a:p>
          <a:p>
            <a:pPr eaLnBrk="1" hangingPunct="1">
              <a:defRPr/>
            </a:pPr>
            <a:r>
              <a:rPr lang="zh-CN" altLang="en-US" sz="1400" dirty="0">
                <a:solidFill>
                  <a:schemeClr val="tx1"/>
                </a:solidFill>
                <a:cs typeface="Calibri"/>
              </a:rPr>
              <a:t>▪</a:t>
            </a:r>
            <a:r>
              <a:rPr lang="zh-CN" altLang="en-US" sz="1400" dirty="0">
                <a:solidFill>
                  <a:schemeClr val="tx1"/>
                </a:solidFill>
              </a:rPr>
              <a:t>投资</a:t>
            </a:r>
            <a:endParaRPr lang="en-US" altLang="zh-CN" sz="1400" dirty="0">
              <a:solidFill>
                <a:schemeClr val="tx1"/>
              </a:solidFill>
            </a:endParaRPr>
          </a:p>
          <a:p>
            <a:pPr eaLnBrk="1" hangingPunct="1">
              <a:defRPr/>
            </a:pPr>
            <a:r>
              <a:rPr lang="zh-CN" altLang="en-US" sz="1400" dirty="0">
                <a:solidFill>
                  <a:schemeClr val="tx1"/>
                </a:solidFill>
                <a:cs typeface="Calibri"/>
              </a:rPr>
              <a:t>▪</a:t>
            </a:r>
            <a:r>
              <a:rPr lang="zh-CN" altLang="zh-CN" sz="1400" dirty="0">
                <a:solidFill>
                  <a:schemeClr val="tx1"/>
                </a:solidFill>
              </a:rPr>
              <a:t>政府采购</a:t>
            </a:r>
            <a:endParaRPr lang="en-US" altLang="zh-CN" sz="1400" dirty="0">
              <a:solidFill>
                <a:schemeClr val="tx1"/>
              </a:solidFill>
            </a:endParaRPr>
          </a:p>
          <a:p>
            <a:pPr eaLnBrk="1" hangingPunct="1">
              <a:defRPr/>
            </a:pPr>
            <a:r>
              <a:rPr lang="zh-CN" altLang="en-US" sz="1400" dirty="0">
                <a:solidFill>
                  <a:schemeClr val="tx1"/>
                </a:solidFill>
                <a:cs typeface="Calibri"/>
              </a:rPr>
              <a:t>▪</a:t>
            </a:r>
            <a:r>
              <a:rPr lang="zh-CN" altLang="zh-CN" sz="1400" dirty="0">
                <a:solidFill>
                  <a:schemeClr val="tx1"/>
                </a:solidFill>
              </a:rPr>
              <a:t>竞争政策</a:t>
            </a:r>
            <a:endParaRPr lang="en-US" altLang="zh-CN" sz="1400" dirty="0">
              <a:solidFill>
                <a:schemeClr val="tx1"/>
              </a:solidFill>
            </a:endParaRPr>
          </a:p>
          <a:p>
            <a:pPr eaLnBrk="1" hangingPunct="1">
              <a:defRPr/>
            </a:pPr>
            <a:r>
              <a:rPr lang="zh-CN" altLang="en-US" sz="1400" dirty="0">
                <a:solidFill>
                  <a:schemeClr val="tx1"/>
                </a:solidFill>
                <a:cs typeface="Calibri"/>
              </a:rPr>
              <a:t>▪</a:t>
            </a:r>
            <a:r>
              <a:rPr lang="zh-CN" altLang="zh-CN" sz="1400" dirty="0">
                <a:solidFill>
                  <a:schemeClr val="tx1"/>
                </a:solidFill>
              </a:rPr>
              <a:t>环境</a:t>
            </a:r>
          </a:p>
          <a:p>
            <a:pPr eaLnBrk="1" hangingPunct="1">
              <a:defRPr/>
            </a:pPr>
            <a:r>
              <a:rPr lang="zh-CN" altLang="en-US" sz="1400" dirty="0">
                <a:solidFill>
                  <a:schemeClr val="tx1"/>
                </a:solidFill>
                <a:cs typeface="Calibri"/>
              </a:rPr>
              <a:t>▪</a:t>
            </a:r>
            <a:r>
              <a:rPr lang="zh-CN" altLang="zh-CN" sz="1400" dirty="0">
                <a:solidFill>
                  <a:schemeClr val="tx1"/>
                </a:solidFill>
              </a:rPr>
              <a:t>劳工</a:t>
            </a:r>
            <a:endParaRPr lang="en-US" altLang="zh-CN" sz="1400" dirty="0">
              <a:solidFill>
                <a:schemeClr val="tx1"/>
              </a:solidFill>
            </a:endParaRPr>
          </a:p>
          <a:p>
            <a:pPr eaLnBrk="1" hangingPunct="1">
              <a:defRPr/>
            </a:pPr>
            <a:r>
              <a:rPr lang="zh-CN" altLang="en-US" sz="1400" dirty="0">
                <a:solidFill>
                  <a:schemeClr val="tx1"/>
                </a:solidFill>
                <a:cs typeface="Calibri"/>
              </a:rPr>
              <a:t>▪</a:t>
            </a:r>
            <a:r>
              <a:rPr lang="zh-CN" altLang="zh-CN" sz="1400" i="1" dirty="0">
                <a:solidFill>
                  <a:schemeClr val="tx1"/>
                </a:solidFill>
              </a:rPr>
              <a:t>国有企业和指定性垄断企业</a:t>
            </a:r>
            <a:endParaRPr lang="en-US" altLang="zh-CN" sz="1400" i="1" dirty="0">
              <a:solidFill>
                <a:schemeClr val="tx1"/>
              </a:solidFill>
            </a:endParaRPr>
          </a:p>
          <a:p>
            <a:pPr eaLnBrk="1" hangingPunct="1">
              <a:defRPr/>
            </a:pPr>
            <a:r>
              <a:rPr lang="zh-CN" altLang="en-US" sz="1400" dirty="0">
                <a:solidFill>
                  <a:schemeClr val="tx1"/>
                </a:solidFill>
                <a:cs typeface="Calibri"/>
              </a:rPr>
              <a:t>▪</a:t>
            </a:r>
            <a:r>
              <a:rPr lang="zh-CN" altLang="zh-CN" sz="1400" i="1" dirty="0">
                <a:solidFill>
                  <a:schemeClr val="tx1"/>
                </a:solidFill>
              </a:rPr>
              <a:t>规则的协同性</a:t>
            </a:r>
            <a:endParaRPr lang="en-US" altLang="zh-CN" sz="1400" i="1" dirty="0">
              <a:solidFill>
                <a:schemeClr val="tx1"/>
              </a:solidFill>
            </a:endParaRPr>
          </a:p>
          <a:p>
            <a:pPr eaLnBrk="1" hangingPunct="1">
              <a:defRPr/>
            </a:pPr>
            <a:r>
              <a:rPr lang="zh-CN" altLang="en-US" sz="1400" dirty="0">
                <a:solidFill>
                  <a:schemeClr val="tx1"/>
                </a:solidFill>
                <a:cs typeface="Calibri"/>
              </a:rPr>
              <a:t>▪</a:t>
            </a:r>
            <a:r>
              <a:rPr lang="zh-CN" altLang="zh-CN" sz="1400" i="1" dirty="0">
                <a:solidFill>
                  <a:schemeClr val="tx1"/>
                </a:solidFill>
              </a:rPr>
              <a:t>透明度与反腐</a:t>
            </a:r>
            <a:endParaRPr lang="zh-CN" altLang="en-US" sz="1400" i="1" dirty="0"/>
          </a:p>
        </p:txBody>
      </p:sp>
      <p:sp>
        <p:nvSpPr>
          <p:cNvPr id="14" name="圆角矩形 13"/>
          <p:cNvSpPr/>
          <p:nvPr/>
        </p:nvSpPr>
        <p:spPr>
          <a:xfrm>
            <a:off x="6660232" y="4042913"/>
            <a:ext cx="2088232" cy="269845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1" hangingPunct="1">
              <a:defRPr/>
            </a:pPr>
            <a:r>
              <a:rPr lang="zh-CN" altLang="en-US" sz="1400" b="1" dirty="0" smtClean="0">
                <a:solidFill>
                  <a:schemeClr val="tx1"/>
                </a:solidFill>
              </a:rPr>
              <a:t>未来的新</a:t>
            </a:r>
            <a:r>
              <a:rPr lang="zh-CN" altLang="en-US" sz="1400" b="1" dirty="0">
                <a:solidFill>
                  <a:schemeClr val="tx1"/>
                </a:solidFill>
              </a:rPr>
              <a:t>规则</a:t>
            </a:r>
            <a:r>
              <a:rPr lang="en-US" altLang="zh-CN" sz="1400" b="1" dirty="0">
                <a:solidFill>
                  <a:schemeClr val="tx1"/>
                </a:solidFill>
              </a:rPr>
              <a:t> </a:t>
            </a:r>
            <a:endParaRPr lang="en-US" altLang="zh-CN" sz="1400" b="1" dirty="0" smtClean="0">
              <a:solidFill>
                <a:schemeClr val="tx1"/>
              </a:solidFill>
            </a:endParaRPr>
          </a:p>
          <a:p>
            <a:pPr eaLnBrk="1" hangingPunct="1">
              <a:defRPr/>
            </a:pPr>
            <a:endParaRPr lang="en-US" altLang="zh-CN" sz="1400" b="1" dirty="0">
              <a:solidFill>
                <a:schemeClr val="tx1"/>
              </a:solidFill>
            </a:endParaRPr>
          </a:p>
          <a:p>
            <a:pPr>
              <a:defRPr/>
            </a:pPr>
            <a:r>
              <a:rPr lang="zh-CN" altLang="en-US" sz="1400" dirty="0" smtClean="0">
                <a:solidFill>
                  <a:schemeClr val="tx1"/>
                </a:solidFill>
                <a:cs typeface="Calibri"/>
              </a:rPr>
              <a:t>▪产业政策</a:t>
            </a:r>
            <a:endParaRPr lang="en-US" altLang="zh-CN" sz="1400" dirty="0" smtClean="0">
              <a:solidFill>
                <a:schemeClr val="tx1"/>
              </a:solidFill>
              <a:cs typeface="Calibri"/>
            </a:endParaRPr>
          </a:p>
          <a:p>
            <a:pPr>
              <a:defRPr/>
            </a:pPr>
            <a:r>
              <a:rPr lang="zh-CN" altLang="en-US" sz="1400" dirty="0">
                <a:solidFill>
                  <a:schemeClr val="tx1"/>
                </a:solidFill>
                <a:cs typeface="Calibri"/>
              </a:rPr>
              <a:t>▪汇率</a:t>
            </a:r>
            <a:r>
              <a:rPr lang="zh-CN" altLang="en-US" sz="1400" dirty="0" smtClean="0">
                <a:solidFill>
                  <a:schemeClr val="tx1"/>
                </a:solidFill>
                <a:cs typeface="Calibri"/>
              </a:rPr>
              <a:t>与反补贴</a:t>
            </a:r>
            <a:endParaRPr lang="en-US" altLang="zh-CN" sz="1400" dirty="0">
              <a:solidFill>
                <a:schemeClr val="tx1"/>
              </a:solidFill>
            </a:endParaRPr>
          </a:p>
          <a:p>
            <a:pPr>
              <a:defRPr/>
            </a:pPr>
            <a:r>
              <a:rPr lang="zh-CN" altLang="en-US" sz="1400" dirty="0" smtClean="0">
                <a:solidFill>
                  <a:schemeClr val="tx1"/>
                </a:solidFill>
                <a:cs typeface="Calibri"/>
              </a:rPr>
              <a:t>▪出口管制</a:t>
            </a:r>
            <a:endParaRPr lang="en-US" altLang="zh-CN" sz="1400" dirty="0">
              <a:solidFill>
                <a:schemeClr val="tx1"/>
              </a:solidFill>
            </a:endParaRPr>
          </a:p>
          <a:p>
            <a:pPr>
              <a:defRPr/>
            </a:pPr>
            <a:r>
              <a:rPr lang="zh-CN" altLang="en-US" sz="1400" dirty="0" smtClean="0">
                <a:solidFill>
                  <a:schemeClr val="tx1"/>
                </a:solidFill>
                <a:cs typeface="Calibri"/>
              </a:rPr>
              <a:t>▪数字贸易</a:t>
            </a:r>
            <a:endParaRPr lang="en-US" altLang="zh-CN" sz="1400" dirty="0">
              <a:solidFill>
                <a:schemeClr val="tx1"/>
              </a:solidFill>
            </a:endParaRPr>
          </a:p>
          <a:p>
            <a:pPr>
              <a:defRPr/>
            </a:pPr>
            <a:r>
              <a:rPr lang="zh-CN" altLang="en-US" sz="1400" dirty="0" smtClean="0">
                <a:solidFill>
                  <a:schemeClr val="tx1"/>
                </a:solidFill>
                <a:cs typeface="Calibri"/>
              </a:rPr>
              <a:t>▪当地成分要求</a:t>
            </a:r>
            <a:endParaRPr lang="en-US" altLang="zh-CN" sz="1400" dirty="0" smtClean="0">
              <a:solidFill>
                <a:schemeClr val="tx1"/>
              </a:solidFill>
              <a:cs typeface="Calibri"/>
            </a:endParaRPr>
          </a:p>
          <a:p>
            <a:pPr>
              <a:defRPr/>
            </a:pPr>
            <a:r>
              <a:rPr lang="zh-CN" altLang="en-US" sz="1400" dirty="0" smtClean="0">
                <a:solidFill>
                  <a:schemeClr val="tx1"/>
                </a:solidFill>
                <a:cs typeface="Calibri"/>
              </a:rPr>
              <a:t>▪气候变化</a:t>
            </a:r>
            <a:endParaRPr lang="en-US" altLang="zh-CN" sz="1400" dirty="0">
              <a:solidFill>
                <a:schemeClr val="tx1"/>
              </a:solidFill>
            </a:endParaRPr>
          </a:p>
          <a:p>
            <a:pPr>
              <a:defRPr/>
            </a:pPr>
            <a:endParaRPr lang="zh-CN" altLang="en-US" sz="1400" i="1" dirty="0"/>
          </a:p>
        </p:txBody>
      </p:sp>
      <p:sp>
        <p:nvSpPr>
          <p:cNvPr id="15" name="文本框 14"/>
          <p:cNvSpPr txBox="1"/>
          <p:nvPr/>
        </p:nvSpPr>
        <p:spPr>
          <a:xfrm>
            <a:off x="3563888" y="839683"/>
            <a:ext cx="2880320" cy="461665"/>
          </a:xfrm>
          <a:prstGeom prst="rect">
            <a:avLst/>
          </a:prstGeom>
          <a:noFill/>
        </p:spPr>
        <p:txBody>
          <a:bodyPr wrap="square" rtlCol="0">
            <a:spAutoFit/>
          </a:bodyPr>
          <a:lstStyle/>
          <a:p>
            <a:r>
              <a:rPr lang="en-US" altLang="zh-CN" sz="2400" b="1" dirty="0" smtClean="0"/>
              <a:t>TPP</a:t>
            </a:r>
            <a:r>
              <a:rPr lang="zh-CN" altLang="en-US" sz="2400" b="1" dirty="0" smtClean="0"/>
              <a:t>与美国贸易理念</a:t>
            </a:r>
            <a:endParaRPr lang="zh-CN" altLang="en-US" sz="2400" b="1" dirty="0"/>
          </a:p>
        </p:txBody>
      </p:sp>
    </p:spTree>
    <p:extLst>
      <p:ext uri="{BB962C8B-B14F-4D97-AF65-F5344CB8AC3E}">
        <p14:creationId xmlns:p14="http://schemas.microsoft.com/office/powerpoint/2010/main" val="3537229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570F4FF-6EA8-466A-8A0A-E42FC5A0654A}" type="slidenum">
              <a:rPr lang="zh-CN" altLang="en-US" smtClean="0"/>
              <a:pPr/>
              <a:t>36</a:t>
            </a:fld>
            <a:endParaRPr lang="zh-CN" altLang="en-US"/>
          </a:p>
        </p:txBody>
      </p:sp>
      <p:sp>
        <p:nvSpPr>
          <p:cNvPr id="6" name="圆角矩形 5"/>
          <p:cNvSpPr/>
          <p:nvPr/>
        </p:nvSpPr>
        <p:spPr>
          <a:xfrm>
            <a:off x="1380411" y="3717032"/>
            <a:ext cx="3168352" cy="27848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zh-CN" altLang="en-US" sz="2400" b="1" dirty="0" smtClean="0">
                <a:solidFill>
                  <a:srgbClr val="FF0000"/>
                </a:solidFill>
              </a:rPr>
              <a:t>产业与价值链升级</a:t>
            </a:r>
            <a:endParaRPr lang="en-US" altLang="zh-CN" sz="2400" b="1" dirty="0" smtClean="0">
              <a:solidFill>
                <a:srgbClr val="FF0000"/>
              </a:solidFill>
            </a:endParaRPr>
          </a:p>
          <a:p>
            <a:pPr>
              <a:defRPr/>
            </a:pPr>
            <a:r>
              <a:rPr lang="zh-CN" altLang="en-US" sz="2000" dirty="0" smtClean="0">
                <a:solidFill>
                  <a:schemeClr val="tx1"/>
                </a:solidFill>
              </a:rPr>
              <a:t>■</a:t>
            </a:r>
            <a:r>
              <a:rPr lang="zh-CN" altLang="en-US" sz="2000" dirty="0">
                <a:solidFill>
                  <a:schemeClr val="tx1"/>
                </a:solidFill>
              </a:rPr>
              <a:t>带动国内附加值的关联</a:t>
            </a:r>
            <a:r>
              <a:rPr lang="zh-CN" altLang="en-US" sz="2000" dirty="0" smtClean="0">
                <a:solidFill>
                  <a:schemeClr val="tx1"/>
                </a:solidFill>
              </a:rPr>
              <a:t>增长 </a:t>
            </a:r>
            <a:endParaRPr lang="en-US" altLang="zh-CN" sz="2000" dirty="0">
              <a:solidFill>
                <a:schemeClr val="tx1"/>
              </a:solidFill>
            </a:endParaRPr>
          </a:p>
          <a:p>
            <a:pPr>
              <a:defRPr/>
            </a:pPr>
            <a:r>
              <a:rPr lang="zh-CN" altLang="en-US" sz="2000" dirty="0">
                <a:solidFill>
                  <a:schemeClr val="tx1"/>
                </a:solidFill>
              </a:rPr>
              <a:t>■创造就业和提高劳动</a:t>
            </a:r>
            <a:r>
              <a:rPr lang="zh-CN" altLang="en-US" sz="2000" dirty="0" smtClean="0">
                <a:solidFill>
                  <a:schemeClr val="tx1"/>
                </a:solidFill>
              </a:rPr>
              <a:t>技能 </a:t>
            </a:r>
            <a:endParaRPr lang="en-US" altLang="zh-CN" sz="2000" dirty="0">
              <a:solidFill>
                <a:schemeClr val="tx1"/>
              </a:solidFill>
            </a:endParaRPr>
          </a:p>
          <a:p>
            <a:pPr>
              <a:defRPr/>
            </a:pPr>
            <a:r>
              <a:rPr lang="zh-CN" altLang="en-US" sz="2000" dirty="0">
                <a:solidFill>
                  <a:schemeClr val="tx1"/>
                </a:solidFill>
              </a:rPr>
              <a:t>■构建长期</a:t>
            </a:r>
            <a:r>
              <a:rPr lang="zh-CN" altLang="en-US" sz="2000" dirty="0" smtClean="0">
                <a:solidFill>
                  <a:schemeClr val="tx1"/>
                </a:solidFill>
              </a:rPr>
              <a:t>生产能力 </a:t>
            </a:r>
            <a:endParaRPr lang="en-US" altLang="zh-CN" sz="2000" dirty="0">
              <a:solidFill>
                <a:schemeClr val="tx1"/>
              </a:solidFill>
            </a:endParaRPr>
          </a:p>
          <a:p>
            <a:pPr>
              <a:defRPr/>
            </a:pPr>
            <a:r>
              <a:rPr lang="zh-CN" altLang="en-US" sz="2000" dirty="0">
                <a:solidFill>
                  <a:schemeClr val="tx1"/>
                </a:solidFill>
              </a:rPr>
              <a:t>■</a:t>
            </a:r>
            <a:r>
              <a:rPr lang="zh-CN" altLang="en-US" sz="2000" dirty="0" smtClean="0">
                <a:solidFill>
                  <a:schemeClr val="tx1"/>
                </a:solidFill>
              </a:rPr>
              <a:t>促进研发与</a:t>
            </a:r>
            <a:r>
              <a:rPr lang="zh-CN" altLang="en-US" sz="2000" dirty="0">
                <a:solidFill>
                  <a:schemeClr val="tx1"/>
                </a:solidFill>
              </a:rPr>
              <a:t>技术扩散和升级</a:t>
            </a:r>
            <a:endParaRPr lang="en-US" altLang="zh-CN" sz="2000" dirty="0">
              <a:solidFill>
                <a:schemeClr val="tx1"/>
              </a:solidFill>
            </a:endParaRPr>
          </a:p>
          <a:p>
            <a:pPr>
              <a:defRPr/>
            </a:pPr>
            <a:endParaRPr lang="en-US" altLang="zh-CN" sz="2000" dirty="0">
              <a:solidFill>
                <a:schemeClr val="tx1"/>
              </a:solidFill>
            </a:endParaRPr>
          </a:p>
        </p:txBody>
      </p:sp>
      <p:sp>
        <p:nvSpPr>
          <p:cNvPr id="8" name="圆角矩形 7"/>
          <p:cNvSpPr/>
          <p:nvPr/>
        </p:nvSpPr>
        <p:spPr>
          <a:xfrm>
            <a:off x="4716016" y="1019180"/>
            <a:ext cx="3168352" cy="26978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altLang="zh-CN" sz="2000" dirty="0">
                <a:solidFill>
                  <a:schemeClr val="tx1"/>
                </a:solidFill>
              </a:rPr>
              <a:t> </a:t>
            </a:r>
            <a:r>
              <a:rPr lang="zh-CN" altLang="en-US" sz="2400" b="1" dirty="0" smtClean="0">
                <a:solidFill>
                  <a:srgbClr val="FF0000"/>
                </a:solidFill>
              </a:rPr>
              <a:t>广泛发展目标</a:t>
            </a:r>
            <a:endParaRPr lang="en-US" altLang="zh-CN" sz="2400" b="1" dirty="0">
              <a:solidFill>
                <a:srgbClr val="FF0000"/>
              </a:solidFill>
            </a:endParaRPr>
          </a:p>
          <a:p>
            <a:pPr>
              <a:defRPr/>
            </a:pPr>
            <a:r>
              <a:rPr lang="zh-CN" altLang="en-US" sz="2000" dirty="0" smtClean="0">
                <a:solidFill>
                  <a:schemeClr val="tx1"/>
                </a:solidFill>
              </a:rPr>
              <a:t>■跨越中等</a:t>
            </a:r>
            <a:r>
              <a:rPr lang="zh-CN" altLang="en-US" sz="2000" dirty="0">
                <a:solidFill>
                  <a:schemeClr val="tx1"/>
                </a:solidFill>
              </a:rPr>
              <a:t>收入</a:t>
            </a:r>
            <a:r>
              <a:rPr lang="zh-CN" altLang="en-US" sz="2000" dirty="0" smtClean="0">
                <a:solidFill>
                  <a:schemeClr val="tx1"/>
                </a:solidFill>
              </a:rPr>
              <a:t>陷阱 </a:t>
            </a:r>
            <a:endParaRPr lang="en-US" altLang="zh-CN" sz="2000" dirty="0" smtClean="0">
              <a:solidFill>
                <a:schemeClr val="tx1"/>
              </a:solidFill>
            </a:endParaRPr>
          </a:p>
          <a:p>
            <a:pPr>
              <a:defRPr/>
            </a:pPr>
            <a:r>
              <a:rPr lang="zh-CN" altLang="en-US" sz="2000" dirty="0" smtClean="0">
                <a:solidFill>
                  <a:schemeClr val="tx1"/>
                </a:solidFill>
              </a:rPr>
              <a:t>■化解发展瓶颈</a:t>
            </a:r>
            <a:endParaRPr lang="en-US" altLang="zh-CN" sz="2000" dirty="0">
              <a:solidFill>
                <a:schemeClr val="tx1"/>
              </a:solidFill>
            </a:endParaRPr>
          </a:p>
          <a:p>
            <a:pPr>
              <a:defRPr/>
            </a:pPr>
            <a:r>
              <a:rPr lang="zh-CN" altLang="en-US" sz="2000" dirty="0" smtClean="0">
                <a:solidFill>
                  <a:schemeClr val="tx1"/>
                </a:solidFill>
              </a:rPr>
              <a:t>■实现包容、平等、普惠与共享</a:t>
            </a:r>
            <a:endParaRPr lang="en-US" altLang="zh-CN" sz="2000" dirty="0">
              <a:solidFill>
                <a:schemeClr val="tx1"/>
              </a:solidFill>
            </a:endParaRPr>
          </a:p>
          <a:p>
            <a:pPr>
              <a:defRPr/>
            </a:pPr>
            <a:r>
              <a:rPr lang="zh-CN" altLang="en-US" sz="2000" dirty="0" smtClean="0">
                <a:solidFill>
                  <a:schemeClr val="tx1"/>
                </a:solidFill>
              </a:rPr>
              <a:t>■维护社会</a:t>
            </a:r>
            <a:r>
              <a:rPr lang="zh-CN" altLang="en-US" sz="2000" dirty="0">
                <a:solidFill>
                  <a:schemeClr val="tx1"/>
                </a:solidFill>
              </a:rPr>
              <a:t>、环境、劳工、安全和</a:t>
            </a:r>
            <a:r>
              <a:rPr lang="zh-CN" altLang="en-US" sz="2000" dirty="0" smtClean="0">
                <a:solidFill>
                  <a:schemeClr val="tx1"/>
                </a:solidFill>
              </a:rPr>
              <a:t>健康等公共利益</a:t>
            </a:r>
            <a:endParaRPr lang="en-US" altLang="zh-CN" sz="2000" dirty="0">
              <a:solidFill>
                <a:schemeClr val="tx1"/>
              </a:solidFill>
            </a:endParaRPr>
          </a:p>
          <a:p>
            <a:pPr>
              <a:defRPr/>
            </a:pPr>
            <a:endParaRPr lang="en-US" altLang="zh-CN" sz="2000" dirty="0">
              <a:solidFill>
                <a:schemeClr val="tx1"/>
              </a:solidFill>
            </a:endParaRPr>
          </a:p>
          <a:p>
            <a:pPr>
              <a:defRPr/>
            </a:pPr>
            <a:endParaRPr lang="en-US" altLang="zh-CN" sz="2000" dirty="0">
              <a:solidFill>
                <a:schemeClr val="tx1"/>
              </a:solidFill>
            </a:endParaRPr>
          </a:p>
        </p:txBody>
      </p:sp>
      <p:sp>
        <p:nvSpPr>
          <p:cNvPr id="9" name="圆角矩形 8"/>
          <p:cNvSpPr/>
          <p:nvPr/>
        </p:nvSpPr>
        <p:spPr>
          <a:xfrm>
            <a:off x="4716016" y="3818185"/>
            <a:ext cx="3240360" cy="268374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altLang="zh-CN" sz="2000" dirty="0">
                <a:solidFill>
                  <a:schemeClr val="tx1"/>
                </a:solidFill>
              </a:rPr>
              <a:t> </a:t>
            </a:r>
            <a:r>
              <a:rPr lang="zh-CN" altLang="en-US" sz="2400" b="1" dirty="0" smtClean="0">
                <a:solidFill>
                  <a:srgbClr val="FF0000"/>
                </a:solidFill>
              </a:rPr>
              <a:t>利益平衡</a:t>
            </a:r>
            <a:endParaRPr lang="en-US" altLang="zh-CN" sz="2400" b="1" dirty="0">
              <a:solidFill>
                <a:srgbClr val="FF0000"/>
              </a:solidFill>
            </a:endParaRPr>
          </a:p>
          <a:p>
            <a:pPr>
              <a:defRPr/>
            </a:pPr>
            <a:r>
              <a:rPr lang="zh-CN" altLang="en-US" sz="2000" dirty="0" smtClean="0">
                <a:solidFill>
                  <a:schemeClr val="tx1"/>
                </a:solidFill>
              </a:rPr>
              <a:t>■市场经济国待遇</a:t>
            </a:r>
            <a:endParaRPr lang="en-US" altLang="zh-CN" sz="2000" dirty="0" smtClean="0">
              <a:solidFill>
                <a:schemeClr val="tx1"/>
              </a:solidFill>
            </a:endParaRPr>
          </a:p>
          <a:p>
            <a:pPr>
              <a:defRPr/>
            </a:pPr>
            <a:r>
              <a:rPr lang="zh-CN" altLang="en-US" sz="2000" dirty="0" smtClean="0">
                <a:solidFill>
                  <a:schemeClr val="tx1"/>
                </a:solidFill>
              </a:rPr>
              <a:t>■互惠贸易投资自由化</a:t>
            </a:r>
            <a:endParaRPr lang="en-US" altLang="zh-CN" sz="2000" dirty="0" smtClean="0">
              <a:solidFill>
                <a:schemeClr val="tx1"/>
              </a:solidFill>
            </a:endParaRPr>
          </a:p>
          <a:p>
            <a:pPr>
              <a:defRPr/>
            </a:pPr>
            <a:r>
              <a:rPr lang="zh-CN" altLang="en-US" sz="2000" dirty="0">
                <a:solidFill>
                  <a:schemeClr val="tx1"/>
                </a:solidFill>
              </a:rPr>
              <a:t>■</a:t>
            </a:r>
            <a:r>
              <a:rPr lang="zh-CN" altLang="en-US" sz="2000" dirty="0" smtClean="0">
                <a:solidFill>
                  <a:schemeClr val="tx1"/>
                </a:solidFill>
              </a:rPr>
              <a:t>保留政策空间</a:t>
            </a:r>
            <a:endParaRPr lang="en-US" altLang="zh-CN" sz="2000" dirty="0">
              <a:solidFill>
                <a:schemeClr val="tx1"/>
              </a:solidFill>
            </a:endParaRPr>
          </a:p>
          <a:p>
            <a:pPr>
              <a:defRPr/>
            </a:pPr>
            <a:r>
              <a:rPr lang="zh-CN" altLang="en-US" sz="2000" dirty="0" smtClean="0">
                <a:solidFill>
                  <a:schemeClr val="tx1"/>
                </a:solidFill>
              </a:rPr>
              <a:t>■投资者义务</a:t>
            </a:r>
            <a:endParaRPr lang="en-US" altLang="zh-CN" sz="2000" dirty="0" smtClean="0">
              <a:solidFill>
                <a:schemeClr val="tx1"/>
              </a:solidFill>
            </a:endParaRPr>
          </a:p>
          <a:p>
            <a:pPr>
              <a:defRPr/>
            </a:pPr>
            <a:r>
              <a:rPr lang="zh-CN" altLang="en-US" sz="2000" dirty="0">
                <a:solidFill>
                  <a:schemeClr val="tx1"/>
                </a:solidFill>
              </a:rPr>
              <a:t>■公司</a:t>
            </a:r>
            <a:r>
              <a:rPr lang="zh-CN" altLang="en-US" sz="2000" dirty="0" smtClean="0">
                <a:solidFill>
                  <a:schemeClr val="tx1"/>
                </a:solidFill>
              </a:rPr>
              <a:t>社会责任</a:t>
            </a:r>
            <a:endParaRPr lang="en-US" altLang="zh-CN" sz="2000" dirty="0" smtClean="0">
              <a:solidFill>
                <a:schemeClr val="tx1"/>
              </a:solidFill>
            </a:endParaRPr>
          </a:p>
          <a:p>
            <a:pPr>
              <a:defRPr/>
            </a:pPr>
            <a:endParaRPr lang="en-US" altLang="zh-CN" sz="2000" dirty="0">
              <a:solidFill>
                <a:schemeClr val="tx1"/>
              </a:solidFill>
            </a:endParaRPr>
          </a:p>
          <a:p>
            <a:pPr>
              <a:defRPr/>
            </a:pPr>
            <a:endParaRPr lang="en-US" altLang="zh-CN" sz="2000" dirty="0">
              <a:solidFill>
                <a:schemeClr val="tx1"/>
              </a:solidFill>
            </a:endParaRPr>
          </a:p>
        </p:txBody>
      </p:sp>
      <p:sp>
        <p:nvSpPr>
          <p:cNvPr id="10" name="文本框 9"/>
          <p:cNvSpPr txBox="1"/>
          <p:nvPr/>
        </p:nvSpPr>
        <p:spPr>
          <a:xfrm>
            <a:off x="2195736" y="394807"/>
            <a:ext cx="5040560" cy="523220"/>
          </a:xfrm>
          <a:prstGeom prst="rect">
            <a:avLst/>
          </a:prstGeom>
          <a:noFill/>
        </p:spPr>
        <p:txBody>
          <a:bodyPr wrap="square" rtlCol="0">
            <a:spAutoFit/>
          </a:bodyPr>
          <a:lstStyle/>
          <a:p>
            <a:r>
              <a:rPr lang="zh-CN" altLang="en-US" sz="2800" b="1" dirty="0" smtClean="0">
                <a:solidFill>
                  <a:schemeClr val="tx2"/>
                </a:solidFill>
              </a:rPr>
              <a:t>中国的贸易政策理念是什么？</a:t>
            </a:r>
            <a:endParaRPr lang="zh-CN" altLang="en-US" sz="2800" b="1" dirty="0">
              <a:solidFill>
                <a:schemeClr val="tx2"/>
              </a:solidFill>
            </a:endParaRPr>
          </a:p>
        </p:txBody>
      </p:sp>
      <p:sp>
        <p:nvSpPr>
          <p:cNvPr id="7" name="圆角矩形 6"/>
          <p:cNvSpPr/>
          <p:nvPr/>
        </p:nvSpPr>
        <p:spPr>
          <a:xfrm>
            <a:off x="1380411" y="1052736"/>
            <a:ext cx="3168352" cy="25922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altLang="zh-CN" sz="2000" dirty="0">
                <a:solidFill>
                  <a:schemeClr val="tx1"/>
                </a:solidFill>
              </a:rPr>
              <a:t> </a:t>
            </a:r>
            <a:r>
              <a:rPr lang="zh-CN" altLang="en-US" sz="2400" b="1" dirty="0" smtClean="0">
                <a:solidFill>
                  <a:srgbClr val="FF0000"/>
                </a:solidFill>
              </a:rPr>
              <a:t>基本</a:t>
            </a:r>
            <a:r>
              <a:rPr lang="zh-CN" altLang="en-US" sz="2400" b="1" dirty="0">
                <a:solidFill>
                  <a:srgbClr val="FF0000"/>
                </a:solidFill>
              </a:rPr>
              <a:t>制度</a:t>
            </a:r>
            <a:endParaRPr lang="en-US" altLang="zh-CN" sz="2400" b="1" dirty="0">
              <a:solidFill>
                <a:srgbClr val="FF0000"/>
              </a:solidFill>
            </a:endParaRPr>
          </a:p>
          <a:p>
            <a:pPr>
              <a:defRPr/>
            </a:pPr>
            <a:r>
              <a:rPr lang="zh-CN" altLang="en-US" sz="2000" dirty="0" smtClean="0">
                <a:solidFill>
                  <a:schemeClr val="tx1"/>
                </a:solidFill>
              </a:rPr>
              <a:t>■国家主权</a:t>
            </a:r>
            <a:endParaRPr lang="en-US" altLang="zh-CN" sz="2000" dirty="0" smtClean="0">
              <a:solidFill>
                <a:schemeClr val="tx1"/>
              </a:solidFill>
            </a:endParaRPr>
          </a:p>
          <a:p>
            <a:pPr>
              <a:defRPr/>
            </a:pPr>
            <a:r>
              <a:rPr lang="zh-CN" altLang="en-US" sz="2000" dirty="0" smtClean="0">
                <a:solidFill>
                  <a:schemeClr val="tx1"/>
                </a:solidFill>
              </a:rPr>
              <a:t>■国家安全</a:t>
            </a:r>
            <a:endParaRPr lang="en-US" altLang="zh-CN" sz="2000" dirty="0">
              <a:solidFill>
                <a:schemeClr val="tx1"/>
              </a:solidFill>
            </a:endParaRPr>
          </a:p>
          <a:p>
            <a:pPr>
              <a:defRPr/>
            </a:pPr>
            <a:r>
              <a:rPr lang="zh-CN" altLang="en-US" sz="2000" dirty="0">
                <a:solidFill>
                  <a:schemeClr val="tx1"/>
                </a:solidFill>
              </a:rPr>
              <a:t>■社会主义制度</a:t>
            </a:r>
            <a:endParaRPr lang="en-US" altLang="zh-CN" sz="2000" dirty="0" smtClean="0">
              <a:solidFill>
                <a:schemeClr val="tx1"/>
              </a:solidFill>
            </a:endParaRPr>
          </a:p>
          <a:p>
            <a:pPr>
              <a:defRPr/>
            </a:pPr>
            <a:r>
              <a:rPr lang="zh-CN" altLang="en-US" sz="2000" dirty="0" smtClean="0">
                <a:solidFill>
                  <a:schemeClr val="tx1"/>
                </a:solidFill>
              </a:rPr>
              <a:t>■公有制与国有企业</a:t>
            </a:r>
            <a:endParaRPr lang="en-US" altLang="zh-CN" sz="2000" dirty="0" smtClean="0">
              <a:solidFill>
                <a:schemeClr val="tx1"/>
              </a:solidFill>
            </a:endParaRPr>
          </a:p>
          <a:p>
            <a:pPr>
              <a:defRPr/>
            </a:pPr>
            <a:r>
              <a:rPr lang="zh-CN" altLang="en-US" sz="2000" dirty="0" smtClean="0">
                <a:solidFill>
                  <a:schemeClr val="tx1"/>
                </a:solidFill>
              </a:rPr>
              <a:t>■产业政策</a:t>
            </a:r>
            <a:r>
              <a:rPr lang="en-US" altLang="zh-CN" sz="2000" dirty="0" smtClean="0">
                <a:solidFill>
                  <a:schemeClr val="tx1"/>
                </a:solidFill>
              </a:rPr>
              <a:t> </a:t>
            </a:r>
          </a:p>
          <a:p>
            <a:pPr>
              <a:defRPr/>
            </a:pPr>
            <a:endParaRPr lang="en-US" altLang="zh-CN" sz="2000" dirty="0">
              <a:solidFill>
                <a:schemeClr val="tx1"/>
              </a:solidFill>
            </a:endParaRPr>
          </a:p>
          <a:p>
            <a:pPr>
              <a:defRPr/>
            </a:pPr>
            <a:endParaRPr lang="en-US" altLang="zh-CN" sz="2000" dirty="0">
              <a:solidFill>
                <a:schemeClr val="tx1"/>
              </a:solidFill>
            </a:endParaRPr>
          </a:p>
        </p:txBody>
      </p:sp>
    </p:spTree>
    <p:extLst>
      <p:ext uri="{BB962C8B-B14F-4D97-AF65-F5344CB8AC3E}">
        <p14:creationId xmlns:p14="http://schemas.microsoft.com/office/powerpoint/2010/main" val="1095343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ext uri="{D42A27DB-BD31-4B8C-83A1-F6EECF244321}">
                <p14:modId xmlns:p14="http://schemas.microsoft.com/office/powerpoint/2010/main" val="1917139394"/>
              </p:ext>
            </p:extLst>
          </p:nvPr>
        </p:nvGraphicFramePr>
        <p:xfrm>
          <a:off x="467544" y="980728"/>
          <a:ext cx="8424936" cy="5490065"/>
        </p:xfrm>
        <a:graphic>
          <a:graphicData uri="http://schemas.openxmlformats.org/drawingml/2006/table">
            <a:tbl>
              <a:tblPr firstRow="1" firstCol="1" bandRow="1"/>
              <a:tblGrid>
                <a:gridCol w="1392862"/>
                <a:gridCol w="3053632"/>
                <a:gridCol w="3978442"/>
              </a:tblGrid>
              <a:tr h="267764">
                <a:tc>
                  <a:txBody>
                    <a:bodyPr/>
                    <a:lstStyle/>
                    <a:p>
                      <a:pPr algn="ctr">
                        <a:spcAft>
                          <a:spcPts val="0"/>
                        </a:spcAft>
                      </a:pPr>
                      <a:r>
                        <a:rPr lang="zh-CN" sz="1000" b="1" kern="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针对中国的贸易投资</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zh-CN" sz="1000" b="1" kern="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壁垒措施</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涉及国家</a:t>
                      </a:r>
                      <a:r>
                        <a:rPr lang="en-US" sz="1000" b="1" kern="0">
                          <a:solidFill>
                            <a:srgbClr val="000000"/>
                          </a:solidFill>
                          <a:effectLst/>
                          <a:latin typeface="Calibri" panose="020F0502020204030204" pitchFamily="34" charset="0"/>
                          <a:ea typeface="宋体" panose="02010600030101010101" pitchFamily="2" charset="-122"/>
                          <a:cs typeface="宋体" panose="02010600030101010101" pitchFamily="2" charset="-122"/>
                        </a:rPr>
                        <a:t>/</a:t>
                      </a:r>
                      <a:r>
                        <a:rPr lang="zh-CN" sz="1000" b="1"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地区</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措施描述</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935">
                <a:tc>
                  <a:txBody>
                    <a:bodyPr/>
                    <a:lstStyle/>
                    <a:p>
                      <a:pPr algn="ctr">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贸易救济调查（</a:t>
                      </a:r>
                      <a:r>
                        <a:rPr lang="en-US"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13</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印度、欧盟、土耳其、巴西、澳大利亚、南非、</a:t>
                      </a:r>
                      <a:r>
                        <a:rPr lang="zh-CN" sz="1000" kern="0" dirty="0" smtClean="0">
                          <a:solidFill>
                            <a:srgbClr val="000000"/>
                          </a:solidFill>
                          <a:effectLst/>
                          <a:latin typeface="Calibri" panose="020F0502020204030204" pitchFamily="34" charset="0"/>
                          <a:ea typeface="宋体" panose="02010600030101010101" pitchFamily="2" charset="-122"/>
                          <a:cs typeface="宋体" panose="02010600030101010101" pitchFamily="2" charset="-122"/>
                        </a:rPr>
                        <a:t>加拿大</a:t>
                      </a:r>
                      <a:r>
                        <a:rPr lang="zh-CN" altLang="en-US" sz="1000" kern="0" dirty="0" smtClean="0">
                          <a:solidFill>
                            <a:srgbClr val="000000"/>
                          </a:solidFill>
                          <a:effectLst/>
                          <a:latin typeface="Calibri" panose="020F0502020204030204" pitchFamily="34" charset="0"/>
                          <a:ea typeface="宋体" panose="02010600030101010101" pitchFamily="2" charset="-122"/>
                          <a:cs typeface="宋体" panose="02010600030101010101" pitchFamily="2" charset="-122"/>
                        </a:rPr>
                        <a:t>、</a:t>
                      </a:r>
                      <a:r>
                        <a:rPr lang="zh-CN" sz="1000" kern="0" dirty="0" smtClean="0">
                          <a:solidFill>
                            <a:srgbClr val="000000"/>
                          </a:solidFill>
                          <a:effectLst/>
                          <a:latin typeface="Calibri" panose="020F0502020204030204" pitchFamily="34" charset="0"/>
                          <a:ea typeface="宋体" panose="02010600030101010101" pitchFamily="2" charset="-122"/>
                          <a:cs typeface="宋体" panose="02010600030101010101" pitchFamily="2" charset="-122"/>
                        </a:rPr>
                        <a:t>墨西哥</a:t>
                      </a:r>
                      <a:r>
                        <a:rPr lang="zh-CN" sz="1000" kern="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、韩国、俄罗斯、美国、印尼</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zh-CN" sz="1000" kern="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日本</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kern="0">
                          <a:solidFill>
                            <a:srgbClr val="000000"/>
                          </a:solidFill>
                          <a:effectLst/>
                          <a:latin typeface="宋体" panose="02010600030101010101" pitchFamily="2" charset="-122"/>
                          <a:ea typeface="宋体" panose="02010600030101010101" pitchFamily="2" charset="-122"/>
                          <a:cs typeface="宋体" panose="02010600030101010101" pitchFamily="2" charset="-122"/>
                        </a:rPr>
                        <a:t> </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反倾销、反补贴、保障措施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p>
                      <a:pPr algn="r">
                        <a:spcAft>
                          <a:spcPts val="0"/>
                        </a:spcAft>
                      </a:pPr>
                      <a:r>
                        <a:rPr lang="en-US" sz="1000" kern="0">
                          <a:solidFill>
                            <a:srgbClr val="000000"/>
                          </a:solidFill>
                          <a:effectLst/>
                          <a:latin typeface="宋体" panose="02010600030101010101" pitchFamily="2" charset="-122"/>
                          <a:ea typeface="宋体" panose="02010600030101010101" pitchFamily="2" charset="-122"/>
                          <a:cs typeface="宋体" panose="02010600030101010101" pitchFamily="2" charset="-122"/>
                        </a:rPr>
                        <a:t>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55">
                <a:tc>
                  <a:txBody>
                    <a:bodyPr/>
                    <a:lstStyle/>
                    <a:p>
                      <a:pPr algn="ctr">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进口限制（</a:t>
                      </a:r>
                      <a:r>
                        <a:rPr lang="en-US"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1</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美国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申报要求较高</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089">
                <a:tc>
                  <a:txBody>
                    <a:bodyPr/>
                    <a:lstStyle/>
                    <a:p>
                      <a:pPr algn="ctr">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通关环节（</a:t>
                      </a:r>
                      <a:r>
                        <a:rPr lang="en-US"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1</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美国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安全审查要求较高</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10">
                <a:tc rowSpan="4">
                  <a:txBody>
                    <a:bodyPr/>
                    <a:lstStyle/>
                    <a:p>
                      <a:pPr algn="ctr">
                        <a:spcAft>
                          <a:spcPts val="0"/>
                        </a:spcAft>
                      </a:pPr>
                      <a:r>
                        <a:rPr lang="zh-CN" sz="1000" kern="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关税制度（</a:t>
                      </a:r>
                      <a:r>
                        <a:rPr lang="en-US" sz="1000" kern="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4</a:t>
                      </a:r>
                      <a:r>
                        <a:rPr lang="zh-CN" sz="1000" kern="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国）</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欧盟</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农产品等中国优势产品受较大影响</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55">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日本</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普惠制的适用范围调整</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10">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韩国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农渔林领域的中国优势产品受较大影响</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10">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俄罗斯</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农产品等中国优势产品受较大影响</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84">
                <a:tc rowSpan="6">
                  <a:txBody>
                    <a:bodyPr/>
                    <a:lstStyle/>
                    <a:p>
                      <a:pPr algn="ctr">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卫生要求（</a:t>
                      </a:r>
                      <a:r>
                        <a:rPr lang="en-US"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6</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美国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禁止进口、检验标准规定</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55">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日本</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检验标准类规定</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55">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欧盟</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检验标准类规定</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965">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印度</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禁止进口类规定</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965">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印尼</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禁止进口类规定</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71">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墨西哥</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禁止进口类规定</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965">
                <a:tc rowSpan="2">
                  <a:txBody>
                    <a:bodyPr/>
                    <a:lstStyle/>
                    <a:p>
                      <a:pPr algn="ctr">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技术性标准（</a:t>
                      </a:r>
                      <a:r>
                        <a:rPr lang="en-US"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2</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加拿大</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扩大管控名单</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031">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韩国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技术标准加强</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55">
                <a:tc>
                  <a:txBody>
                    <a:bodyPr/>
                    <a:lstStyle/>
                    <a:p>
                      <a:pPr algn="ctr">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知识产权（</a:t>
                      </a:r>
                      <a:r>
                        <a:rPr lang="en-US"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1</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美国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kern="0">
                          <a:solidFill>
                            <a:srgbClr val="000000"/>
                          </a:solidFill>
                          <a:effectLst/>
                          <a:latin typeface="宋体" panose="02010600030101010101" pitchFamily="2" charset="-122"/>
                          <a:ea typeface="宋体" panose="02010600030101010101" pitchFamily="2" charset="-122"/>
                          <a:cs typeface="宋体" panose="02010600030101010101" pitchFamily="2" charset="-122"/>
                        </a:rPr>
                        <a:t>337</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调查</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065">
                <a:tc rowSpan="7">
                  <a:txBody>
                    <a:bodyPr/>
                    <a:lstStyle/>
                    <a:p>
                      <a:pPr algn="ctr">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投资政策（</a:t>
                      </a:r>
                      <a:r>
                        <a:rPr lang="en-US"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7</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美国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国家安全审查</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55">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澳大利亚</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外资审查制度与高公司税</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552">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俄罗斯</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诸多制度限制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065">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欧盟</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入境、居留审批制度繁杂</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54">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日本</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服务业限制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965">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韩国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服务业限制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494">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墨西哥</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生产部门和商会抵制</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031">
                <a:tc rowSpan="2">
                  <a:txBody>
                    <a:bodyPr/>
                    <a:lstStyle/>
                    <a:p>
                      <a:pPr algn="ctr">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政府采购（</a:t>
                      </a:r>
                      <a:r>
                        <a:rPr lang="en-US"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2</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欧盟</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报复性立法</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544">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美国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以国家安全为理由</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55">
                <a:tc rowSpan="2">
                  <a:txBody>
                    <a:bodyPr/>
                    <a:lstStyle/>
                    <a:p>
                      <a:pPr algn="ctr">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补贴（</a:t>
                      </a:r>
                      <a:r>
                        <a:rPr lang="en-US"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2</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韩国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差别待遇</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55">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俄罗斯</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差别待遇</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593">
                <a:tc rowSpan="4">
                  <a:txBody>
                    <a:bodyPr/>
                    <a:lstStyle/>
                    <a:p>
                      <a:pPr algn="ctr">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出口限制（</a:t>
                      </a:r>
                      <a:r>
                        <a:rPr lang="en-US"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4</a:t>
                      </a: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美国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限制具体产品（涉及国家安全）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386">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日本</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公布限制名单（涉及国家安全）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965">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印尼</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限制具体产品</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71">
                <a:tc vMerge="1">
                  <a:txBody>
                    <a:bodyPr/>
                    <a:lstStyle/>
                    <a:p>
                      <a:endParaRPr lang="zh-CN" altLang="en-US"/>
                    </a:p>
                  </a:txBody>
                  <a:tcPr/>
                </a:tc>
                <a:tc>
                  <a:txBody>
                    <a:bodyPr/>
                    <a:lstStyle/>
                    <a:p>
                      <a:pPr algn="l">
                        <a:spcAft>
                          <a:spcPts val="0"/>
                        </a:spcAft>
                      </a:pPr>
                      <a:r>
                        <a:rPr lang="zh-CN" sz="1000" kern="0">
                          <a:solidFill>
                            <a:srgbClr val="000000"/>
                          </a:solidFill>
                          <a:effectLst/>
                          <a:latin typeface="Calibri" panose="020F0502020204030204" pitchFamily="34" charset="0"/>
                          <a:ea typeface="宋体" panose="02010600030101010101" pitchFamily="2" charset="-122"/>
                          <a:cs typeface="宋体" panose="02010600030101010101" pitchFamily="2" charset="-122"/>
                        </a:rPr>
                        <a:t>俄罗斯</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000" kern="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限制具体产品</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4627" marR="44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灯片编号占位符 3"/>
          <p:cNvSpPr>
            <a:spLocks noGrp="1"/>
          </p:cNvSpPr>
          <p:nvPr>
            <p:ph type="sldNum" sz="quarter" idx="12"/>
          </p:nvPr>
        </p:nvSpPr>
        <p:spPr/>
        <p:txBody>
          <a:bodyPr/>
          <a:lstStyle/>
          <a:p>
            <a:fld id="{2570F4FF-6EA8-466A-8A0A-E42FC5A0654A}" type="slidenum">
              <a:rPr lang="zh-CN" altLang="en-US" smtClean="0"/>
              <a:pPr/>
              <a:t>37</a:t>
            </a:fld>
            <a:endParaRPr lang="zh-CN" altLang="en-US"/>
          </a:p>
        </p:txBody>
      </p:sp>
      <p:sp>
        <p:nvSpPr>
          <p:cNvPr id="6" name="标题 1"/>
          <p:cNvSpPr>
            <a:spLocks noGrp="1"/>
          </p:cNvSpPr>
          <p:nvPr>
            <p:ph type="title"/>
          </p:nvPr>
        </p:nvSpPr>
        <p:spPr>
          <a:xfrm>
            <a:off x="374848" y="167831"/>
            <a:ext cx="8229600" cy="824874"/>
          </a:xfrm>
        </p:spPr>
        <p:txBody>
          <a:bodyPr>
            <a:normAutofit/>
          </a:bodyPr>
          <a:lstStyle/>
          <a:p>
            <a:pPr algn="l"/>
            <a:r>
              <a:rPr lang="zh-CN" altLang="en-US" sz="4000" b="1" dirty="0">
                <a:solidFill>
                  <a:srgbClr val="FF0000"/>
                </a:solidFill>
                <a:latin typeface="华文中宋" panose="02010600040101010101" pitchFamily="2" charset="-122"/>
                <a:ea typeface="华文中宋" panose="02010600040101010101" pitchFamily="2" charset="-122"/>
              </a:rPr>
              <a:t>外国对中国的贸易投资</a:t>
            </a:r>
            <a:r>
              <a:rPr lang="zh-CN" altLang="en-US" sz="4000" b="1" dirty="0" smtClean="0">
                <a:solidFill>
                  <a:srgbClr val="FF0000"/>
                </a:solidFill>
                <a:latin typeface="华文中宋" panose="02010600040101010101" pitchFamily="2" charset="-122"/>
                <a:ea typeface="华文中宋" panose="02010600040101010101" pitchFamily="2" charset="-122"/>
              </a:rPr>
              <a:t>壁垒</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sp>
        <p:nvSpPr>
          <p:cNvPr id="3" name="文本框 2"/>
          <p:cNvSpPr txBox="1"/>
          <p:nvPr/>
        </p:nvSpPr>
        <p:spPr>
          <a:xfrm>
            <a:off x="374848" y="6470793"/>
            <a:ext cx="7797552" cy="307777"/>
          </a:xfrm>
          <a:prstGeom prst="rect">
            <a:avLst/>
          </a:prstGeom>
          <a:noFill/>
        </p:spPr>
        <p:txBody>
          <a:bodyPr wrap="square" rtlCol="0">
            <a:spAutoFit/>
          </a:bodyPr>
          <a:lstStyle/>
          <a:p>
            <a:r>
              <a:rPr lang="zh-CN" altLang="en-US" sz="1400" dirty="0" smtClean="0"/>
              <a:t>注：根据商务部</a:t>
            </a:r>
            <a:r>
              <a:rPr lang="en-US" altLang="zh-CN" sz="1400" dirty="0" smtClean="0"/>
              <a:t>《</a:t>
            </a:r>
            <a:r>
              <a:rPr lang="zh-CN" altLang="en-US" sz="1400" dirty="0" smtClean="0"/>
              <a:t>国别 贸易投资壁垒报告</a:t>
            </a:r>
            <a:r>
              <a:rPr lang="en-US" altLang="zh-CN" sz="1400" dirty="0" smtClean="0"/>
              <a:t>》</a:t>
            </a:r>
            <a:r>
              <a:rPr lang="zh-CN" altLang="en-US" sz="1400" dirty="0" smtClean="0"/>
              <a:t>整理</a:t>
            </a:r>
            <a:endParaRPr lang="zh-CN" altLang="en-US" sz="1400" dirty="0"/>
          </a:p>
        </p:txBody>
      </p:sp>
    </p:spTree>
    <p:extLst>
      <p:ext uri="{BB962C8B-B14F-4D97-AF65-F5344CB8AC3E}">
        <p14:creationId xmlns:p14="http://schemas.microsoft.com/office/powerpoint/2010/main" val="1647003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ext uri="{D42A27DB-BD31-4B8C-83A1-F6EECF244321}">
                <p14:modId xmlns:p14="http://schemas.microsoft.com/office/powerpoint/2010/main" val="3322889743"/>
              </p:ext>
            </p:extLst>
          </p:nvPr>
        </p:nvGraphicFramePr>
        <p:xfrm>
          <a:off x="457200" y="1124746"/>
          <a:ext cx="8229600" cy="4608507"/>
        </p:xfrm>
        <a:graphic>
          <a:graphicData uri="http://schemas.openxmlformats.org/drawingml/2006/table">
            <a:tbl>
              <a:tblPr/>
              <a:tblGrid>
                <a:gridCol w="945931"/>
                <a:gridCol w="945931"/>
                <a:gridCol w="6337738"/>
              </a:tblGrid>
              <a:tr h="307560">
                <a:tc>
                  <a:txBody>
                    <a:bodyPr/>
                    <a:lstStyle/>
                    <a:p>
                      <a:pPr algn="ctr" fontAlgn="ctr"/>
                      <a:r>
                        <a:rPr lang="zh-CN" altLang="en-US" sz="1600" b="1" i="0" u="none" strike="noStrike" dirty="0">
                          <a:solidFill>
                            <a:srgbClr val="000000"/>
                          </a:solidFill>
                          <a:effectLst/>
                          <a:latin typeface="等线" panose="02010600030101010101" pitchFamily="2" charset="-122"/>
                          <a:ea typeface="等线" panose="02010600030101010101" pitchFamily="2" charset="-122"/>
                        </a:rPr>
                        <a:t>国家</a:t>
                      </a:r>
                      <a:r>
                        <a:rPr lang="en-US" altLang="zh-CN" sz="1600" b="1" i="0" u="none" strike="noStrike" dirty="0">
                          <a:solidFill>
                            <a:srgbClr val="000000"/>
                          </a:solidFill>
                          <a:effectLst/>
                          <a:latin typeface="等线" panose="02010600030101010101" pitchFamily="2" charset="-122"/>
                          <a:ea typeface="等线" panose="02010600030101010101" pitchFamily="2" charset="-122"/>
                        </a:rPr>
                        <a:t>/</a:t>
                      </a:r>
                      <a:r>
                        <a:rPr lang="zh-CN" altLang="en-US" sz="1600" b="1" i="0" u="none" strike="noStrike" dirty="0">
                          <a:solidFill>
                            <a:srgbClr val="000000"/>
                          </a:solidFill>
                          <a:effectLst/>
                          <a:latin typeface="等线" panose="02010600030101010101" pitchFamily="2" charset="-122"/>
                          <a:ea typeface="等线" panose="02010600030101010101" pitchFamily="2" charset="-122"/>
                        </a:rPr>
                        <a:t>地区</a:t>
                      </a:r>
                    </a:p>
                  </a:txBody>
                  <a:tcPr marL="3942" marR="3942" marT="3942" marB="0" anchor="ctr">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zh-CN" altLang="en-US" sz="1600" b="1" i="0" u="none" strike="noStrike">
                          <a:solidFill>
                            <a:srgbClr val="000000"/>
                          </a:solidFill>
                          <a:effectLst/>
                          <a:latin typeface="等线" panose="02010600030101010101" pitchFamily="2" charset="-122"/>
                          <a:ea typeface="等线" panose="02010600030101010101" pitchFamily="2" charset="-122"/>
                        </a:rPr>
                        <a:t>项目数量</a:t>
                      </a:r>
                    </a:p>
                  </a:txBody>
                  <a:tcPr marL="3942" marR="3942" marT="3942" marB="0" anchor="ctr">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zh-CN" altLang="en-US" sz="1600" b="1" i="0" u="none" strike="noStrike" dirty="0">
                          <a:solidFill>
                            <a:srgbClr val="000000"/>
                          </a:solidFill>
                          <a:effectLst/>
                          <a:latin typeface="等线" panose="02010600030101010101" pitchFamily="2" charset="-122"/>
                          <a:ea typeface="等线" panose="02010600030101010101" pitchFamily="2" charset="-122"/>
                        </a:rPr>
                        <a:t>具体项目</a:t>
                      </a:r>
                    </a:p>
                  </a:txBody>
                  <a:tcPr marL="3942" marR="3942" marT="3942" marB="0" anchor="ctr">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r>
              <a:tr h="610227">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美国</a:t>
                      </a:r>
                    </a:p>
                  </a:txBody>
                  <a:tcPr marL="3942" marR="3942" marT="394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8</a:t>
                      </a:r>
                    </a:p>
                  </a:txBody>
                  <a:tcPr marL="3942" marR="3942" marT="394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贸易救济调查、卫生要求、投资政策、政府采购、出口限制、知识产权、进口限制、通关环节</a:t>
                      </a:r>
                    </a:p>
                  </a:txBody>
                  <a:tcPr marL="3942" marR="3942" marT="3942" marB="0" anchor="ctr">
                    <a:lnL>
                      <a:noFill/>
                    </a:lnL>
                    <a:lnR>
                      <a:noFill/>
                    </a:lnR>
                    <a:lnT w="12700" cap="flat" cmpd="sng" algn="ctr">
                      <a:solidFill>
                        <a:srgbClr val="000000"/>
                      </a:solidFill>
                      <a:prstDash val="solid"/>
                      <a:round/>
                      <a:headEnd type="none" w="med" len="med"/>
                      <a:tailEnd type="none" w="med" len="med"/>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欧盟</a:t>
                      </a:r>
                    </a:p>
                  </a:txBody>
                  <a:tcPr marL="3942" marR="3942" marT="3942"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5</a:t>
                      </a:r>
                    </a:p>
                  </a:txBody>
                  <a:tcPr marL="3942" marR="3942" marT="3942" marB="0" anchor="ctr">
                    <a:lnL>
                      <a:noFill/>
                    </a:lnL>
                    <a:lnR>
                      <a:noFill/>
                    </a:lnR>
                    <a:lnT>
                      <a:noFill/>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贸易救济调查、卫生要求、投资政策、关税制度、政府采购</a:t>
                      </a:r>
                    </a:p>
                  </a:txBody>
                  <a:tcPr marL="3942" marR="3942" marT="3942" marB="0" anchor="ctr">
                    <a:lnL>
                      <a:noFill/>
                    </a:lnL>
                    <a:lnR>
                      <a:noFill/>
                    </a:lnR>
                    <a:lnT>
                      <a:noFill/>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日本</a:t>
                      </a:r>
                    </a:p>
                  </a:txBody>
                  <a:tcPr marL="3942" marR="3942" marT="3942"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5</a:t>
                      </a:r>
                    </a:p>
                  </a:txBody>
                  <a:tcPr marL="3942" marR="3942" marT="3942" marB="0" anchor="ctr">
                    <a:lnL>
                      <a:noFill/>
                    </a:lnL>
                    <a:lnR>
                      <a:noFill/>
                    </a:lnR>
                    <a:lnT>
                      <a:noFill/>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贸易救济调查、卫生要求、投资政策、关税制度、出口限制</a:t>
                      </a:r>
                    </a:p>
                  </a:txBody>
                  <a:tcPr marL="3942" marR="3942" marT="3942" marB="0" anchor="ctr">
                    <a:lnL>
                      <a:noFill/>
                    </a:lnL>
                    <a:lnR>
                      <a:noFill/>
                    </a:lnR>
                    <a:lnT>
                      <a:noFill/>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韩国</a:t>
                      </a:r>
                    </a:p>
                  </a:txBody>
                  <a:tcPr marL="3942" marR="3942" marT="3942"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5</a:t>
                      </a:r>
                    </a:p>
                  </a:txBody>
                  <a:tcPr marL="3942" marR="3942" marT="3942" marB="0" anchor="ctr">
                    <a:lnL>
                      <a:noFill/>
                    </a:lnL>
                    <a:lnR>
                      <a:noFill/>
                    </a:lnR>
                    <a:lnT>
                      <a:noFill/>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贸易救济调查、投资政策、关税制度、技术性贸易、补贴</a:t>
                      </a:r>
                    </a:p>
                  </a:txBody>
                  <a:tcPr marL="3942" marR="3942" marT="3942" marB="0" anchor="ctr">
                    <a:lnL>
                      <a:noFill/>
                    </a:lnL>
                    <a:lnR>
                      <a:noFill/>
                    </a:lnR>
                    <a:lnT>
                      <a:noFill/>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俄罗斯</a:t>
                      </a:r>
                    </a:p>
                  </a:txBody>
                  <a:tcPr marL="3942" marR="3942" marT="3942"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5</a:t>
                      </a:r>
                    </a:p>
                  </a:txBody>
                  <a:tcPr marL="3942" marR="3942" marT="3942" marB="0" anchor="ctr">
                    <a:lnL>
                      <a:noFill/>
                    </a:lnL>
                    <a:lnR>
                      <a:noFill/>
                    </a:lnR>
                    <a:lnT>
                      <a:noFill/>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贸易救济调查、投资政策、关税制度、出口限制、补贴</a:t>
                      </a:r>
                    </a:p>
                  </a:txBody>
                  <a:tcPr marL="3942" marR="3942" marT="3942" marB="0" anchor="ctr">
                    <a:lnL>
                      <a:noFill/>
                    </a:lnL>
                    <a:lnR>
                      <a:noFill/>
                    </a:lnR>
                    <a:lnT>
                      <a:noFill/>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墨西哥</a:t>
                      </a:r>
                    </a:p>
                  </a:txBody>
                  <a:tcPr marL="3942" marR="3942" marT="3942"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3</a:t>
                      </a:r>
                    </a:p>
                  </a:txBody>
                  <a:tcPr marL="3942" marR="3942" marT="3942" marB="0" anchor="ctr">
                    <a:lnL>
                      <a:noFill/>
                    </a:lnL>
                    <a:lnR>
                      <a:noFill/>
                    </a:lnR>
                    <a:lnT>
                      <a:noFill/>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贸易救济调查、卫生要求、投资政策</a:t>
                      </a:r>
                    </a:p>
                  </a:txBody>
                  <a:tcPr marL="3942" marR="3942" marT="3942" marB="0" anchor="ctr">
                    <a:lnL>
                      <a:noFill/>
                    </a:lnL>
                    <a:lnR>
                      <a:noFill/>
                    </a:lnR>
                    <a:lnT>
                      <a:noFill/>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印尼</a:t>
                      </a:r>
                    </a:p>
                  </a:txBody>
                  <a:tcPr marL="3942" marR="3942" marT="3942"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3</a:t>
                      </a:r>
                    </a:p>
                  </a:txBody>
                  <a:tcPr marL="3942" marR="3942" marT="3942" marB="0" anchor="ctr">
                    <a:lnL>
                      <a:noFill/>
                    </a:lnL>
                    <a:lnR>
                      <a:noFill/>
                    </a:lnR>
                    <a:lnT>
                      <a:noFill/>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贸易救济调查、卫生要求、出口限制</a:t>
                      </a:r>
                    </a:p>
                  </a:txBody>
                  <a:tcPr marL="3942" marR="3942" marT="3942" marB="0" anchor="ctr">
                    <a:lnL>
                      <a:noFill/>
                    </a:lnL>
                    <a:lnR>
                      <a:noFill/>
                    </a:lnR>
                    <a:lnT>
                      <a:noFill/>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印度</a:t>
                      </a:r>
                    </a:p>
                  </a:txBody>
                  <a:tcPr marL="3942" marR="3942" marT="3942"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2</a:t>
                      </a:r>
                    </a:p>
                  </a:txBody>
                  <a:tcPr marL="3942" marR="3942" marT="3942" marB="0" anchor="ctr">
                    <a:lnL>
                      <a:noFill/>
                    </a:lnL>
                    <a:lnR>
                      <a:noFill/>
                    </a:lnR>
                    <a:lnT>
                      <a:noFill/>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贸易救济调查、卫生要求</a:t>
                      </a:r>
                    </a:p>
                  </a:txBody>
                  <a:tcPr marL="3942" marR="3942" marT="3942" marB="0" anchor="ctr">
                    <a:lnL>
                      <a:noFill/>
                    </a:lnL>
                    <a:lnR>
                      <a:noFill/>
                    </a:lnR>
                    <a:lnT>
                      <a:noFill/>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澳大利亚</a:t>
                      </a:r>
                    </a:p>
                  </a:txBody>
                  <a:tcPr marL="3942" marR="3942" marT="3942"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2</a:t>
                      </a:r>
                    </a:p>
                  </a:txBody>
                  <a:tcPr marL="3942" marR="3942" marT="3942" marB="0" anchor="ctr">
                    <a:lnL>
                      <a:noFill/>
                    </a:lnL>
                    <a:lnR>
                      <a:noFill/>
                    </a:lnR>
                    <a:lnT>
                      <a:noFill/>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贸易救济调查、投资政策</a:t>
                      </a:r>
                    </a:p>
                  </a:txBody>
                  <a:tcPr marL="3942" marR="3942" marT="3942" marB="0" anchor="ctr">
                    <a:lnL>
                      <a:noFill/>
                    </a:lnL>
                    <a:lnR>
                      <a:noFill/>
                    </a:lnR>
                    <a:lnT>
                      <a:noFill/>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加拿大</a:t>
                      </a:r>
                    </a:p>
                  </a:txBody>
                  <a:tcPr marL="3942" marR="3942" marT="3942"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2</a:t>
                      </a:r>
                    </a:p>
                  </a:txBody>
                  <a:tcPr marL="3942" marR="3942" marT="3942" marB="0" anchor="ctr">
                    <a:lnL>
                      <a:noFill/>
                    </a:lnL>
                    <a:lnR>
                      <a:noFill/>
                    </a:lnR>
                    <a:lnT>
                      <a:noFill/>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贸易救济调查、技术性贸易</a:t>
                      </a:r>
                    </a:p>
                  </a:txBody>
                  <a:tcPr marL="3942" marR="3942" marT="3942" marB="0" anchor="ctr">
                    <a:lnL>
                      <a:noFill/>
                    </a:lnL>
                    <a:lnR>
                      <a:noFill/>
                    </a:lnR>
                    <a:lnT>
                      <a:noFill/>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土耳其</a:t>
                      </a:r>
                    </a:p>
                  </a:txBody>
                  <a:tcPr marL="3942" marR="3942" marT="3942"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3942" marR="3942" marT="3942" marB="0" anchor="ctr">
                    <a:lnL>
                      <a:noFill/>
                    </a:lnL>
                    <a:lnR>
                      <a:noFill/>
                    </a:lnR>
                    <a:lnT>
                      <a:noFill/>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a:t>
                      </a:r>
                    </a:p>
                  </a:txBody>
                  <a:tcPr marL="3942" marR="3942" marT="3942" marB="0" anchor="ctr">
                    <a:lnL>
                      <a:noFill/>
                    </a:lnL>
                    <a:lnR>
                      <a:noFill/>
                    </a:lnR>
                    <a:lnT>
                      <a:noFill/>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巴西</a:t>
                      </a:r>
                    </a:p>
                  </a:txBody>
                  <a:tcPr marL="3942" marR="3942" marT="3942" marB="0" anchor="ctr">
                    <a:lnL>
                      <a:noFill/>
                    </a:lnL>
                    <a:lnR>
                      <a:noFill/>
                    </a:lnR>
                    <a:lnT>
                      <a:noFill/>
                    </a:lnT>
                    <a:lnB>
                      <a:noFill/>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3942" marR="3942" marT="3942" marB="0" anchor="ctr">
                    <a:lnL>
                      <a:noFill/>
                    </a:lnL>
                    <a:lnR>
                      <a:noFill/>
                    </a:lnR>
                    <a:lnT>
                      <a:noFill/>
                    </a:lnT>
                    <a:lnB>
                      <a:noFill/>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a:t>
                      </a:r>
                    </a:p>
                  </a:txBody>
                  <a:tcPr marL="3942" marR="3942" marT="3942" marB="0" anchor="ctr">
                    <a:lnL>
                      <a:noFill/>
                    </a:lnL>
                    <a:lnR>
                      <a:noFill/>
                    </a:lnR>
                    <a:lnT>
                      <a:noFill/>
                    </a:lnT>
                    <a:lnB>
                      <a:noFill/>
                    </a:lnB>
                  </a:tcPr>
                </a:tc>
              </a:tr>
              <a:tr h="307560">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南非</a:t>
                      </a:r>
                    </a:p>
                  </a:txBody>
                  <a:tcPr marL="3942" marR="3942" marT="394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1</a:t>
                      </a:r>
                    </a:p>
                  </a:txBody>
                  <a:tcPr marL="3942" marR="3942" marT="394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贸易救济调查</a:t>
                      </a:r>
                    </a:p>
                  </a:txBody>
                  <a:tcPr marL="3942" marR="3942" marT="3942"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灯片编号占位符 3"/>
          <p:cNvSpPr>
            <a:spLocks noGrp="1"/>
          </p:cNvSpPr>
          <p:nvPr>
            <p:ph type="sldNum" sz="quarter" idx="12"/>
          </p:nvPr>
        </p:nvSpPr>
        <p:spPr/>
        <p:txBody>
          <a:bodyPr/>
          <a:lstStyle/>
          <a:p>
            <a:fld id="{2570F4FF-6EA8-466A-8A0A-E42FC5A0654A}" type="slidenum">
              <a:rPr lang="zh-CN" altLang="en-US" smtClean="0"/>
              <a:pPr/>
              <a:t>38</a:t>
            </a:fld>
            <a:endParaRPr lang="zh-CN" altLang="en-US"/>
          </a:p>
        </p:txBody>
      </p:sp>
      <p:sp>
        <p:nvSpPr>
          <p:cNvPr id="6" name="文本框 5"/>
          <p:cNvSpPr txBox="1"/>
          <p:nvPr/>
        </p:nvSpPr>
        <p:spPr>
          <a:xfrm>
            <a:off x="323528" y="5805264"/>
            <a:ext cx="7797552" cy="307777"/>
          </a:xfrm>
          <a:prstGeom prst="rect">
            <a:avLst/>
          </a:prstGeom>
          <a:noFill/>
        </p:spPr>
        <p:txBody>
          <a:bodyPr wrap="square" rtlCol="0">
            <a:spAutoFit/>
          </a:bodyPr>
          <a:lstStyle/>
          <a:p>
            <a:r>
              <a:rPr lang="zh-CN" altLang="en-US" sz="1400" dirty="0" smtClean="0"/>
              <a:t>注：根据商务部</a:t>
            </a:r>
            <a:r>
              <a:rPr lang="en-US" altLang="zh-CN" sz="1400" dirty="0" smtClean="0"/>
              <a:t>《</a:t>
            </a:r>
            <a:r>
              <a:rPr lang="zh-CN" altLang="en-US" sz="1400" dirty="0" smtClean="0"/>
              <a:t>国别 贸易投资壁垒报告</a:t>
            </a:r>
            <a:r>
              <a:rPr lang="en-US" altLang="zh-CN" sz="1400" dirty="0" smtClean="0"/>
              <a:t>》</a:t>
            </a:r>
            <a:r>
              <a:rPr lang="zh-CN" altLang="en-US" sz="1400" dirty="0" smtClean="0"/>
              <a:t>整理</a:t>
            </a:r>
            <a:endParaRPr lang="zh-CN" altLang="en-US" sz="1400" dirty="0"/>
          </a:p>
        </p:txBody>
      </p:sp>
      <p:sp>
        <p:nvSpPr>
          <p:cNvPr id="3" name="文本框 2"/>
          <p:cNvSpPr txBox="1"/>
          <p:nvPr/>
        </p:nvSpPr>
        <p:spPr>
          <a:xfrm>
            <a:off x="1220588" y="592197"/>
            <a:ext cx="6912768" cy="400110"/>
          </a:xfrm>
          <a:prstGeom prst="rect">
            <a:avLst/>
          </a:prstGeom>
          <a:noFill/>
        </p:spPr>
        <p:txBody>
          <a:bodyPr wrap="square" rtlCol="0">
            <a:spAutoFit/>
          </a:bodyPr>
          <a:lstStyle/>
          <a:p>
            <a:r>
              <a:rPr lang="zh-CN" altLang="en-US" sz="2000" b="1" dirty="0" smtClean="0">
                <a:solidFill>
                  <a:schemeClr val="tx2"/>
                </a:solidFill>
              </a:rPr>
              <a:t>按限制程度排序（由高到低）的外国对华贸易投资壁垒措施</a:t>
            </a:r>
            <a:endParaRPr lang="zh-CN" altLang="en-US" sz="2000" b="1" dirty="0">
              <a:solidFill>
                <a:schemeClr val="tx2"/>
              </a:solidFill>
            </a:endParaRPr>
          </a:p>
        </p:txBody>
      </p:sp>
    </p:spTree>
    <p:extLst>
      <p:ext uri="{BB962C8B-B14F-4D97-AF65-F5344CB8AC3E}">
        <p14:creationId xmlns:p14="http://schemas.microsoft.com/office/powerpoint/2010/main" val="3849087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a:xfrm>
            <a:off x="214313" y="1357313"/>
            <a:ext cx="4357687" cy="2216150"/>
          </a:xfrm>
          <a:solidFill>
            <a:srgbClr val="FFFF00"/>
          </a:solidFill>
        </p:spPr>
        <p:txBody>
          <a:bodyPr/>
          <a:lstStyle/>
          <a:p>
            <a:pPr marL="0">
              <a:spcBef>
                <a:spcPct val="0"/>
              </a:spcBef>
              <a:buFont typeface="Arial" panose="020B0604020202020204" pitchFamily="34" charset="0"/>
              <a:buNone/>
            </a:pPr>
            <a:r>
              <a:rPr lang="zh-CN" altLang="zh-CN" sz="1800" smtClean="0"/>
              <a:t>敏感</a:t>
            </a:r>
            <a:r>
              <a:rPr lang="zh-CN" altLang="en-US" sz="1800" smtClean="0"/>
              <a:t>与</a:t>
            </a:r>
            <a:r>
              <a:rPr lang="zh-CN" altLang="zh-CN" sz="1800" smtClean="0"/>
              <a:t>核心问题</a:t>
            </a:r>
            <a:r>
              <a:rPr lang="zh-CN" altLang="en-US" sz="1800" smtClean="0"/>
              <a:t>：</a:t>
            </a:r>
            <a:endParaRPr lang="en-US" altLang="zh-CN" sz="1800" smtClean="0"/>
          </a:p>
          <a:p>
            <a:pPr marL="0" lvl="1" indent="0">
              <a:spcBef>
                <a:spcPct val="0"/>
              </a:spcBef>
              <a:buFont typeface="Wingdings" panose="05000000000000000000" pitchFamily="2" charset="2"/>
              <a:buChar char="Ø"/>
            </a:pPr>
            <a:r>
              <a:rPr lang="zh-CN" altLang="zh-CN" sz="1800" smtClean="0"/>
              <a:t>外商投资管理体制改革</a:t>
            </a:r>
            <a:endParaRPr lang="en-US" altLang="zh-CN" sz="1800" smtClean="0"/>
          </a:p>
          <a:p>
            <a:pPr marL="0" lvl="1" indent="0">
              <a:spcBef>
                <a:spcPct val="0"/>
              </a:spcBef>
              <a:buFont typeface="Wingdings" panose="05000000000000000000" pitchFamily="2" charset="2"/>
              <a:buChar char="Ø"/>
            </a:pPr>
            <a:r>
              <a:rPr lang="zh-CN" altLang="zh-CN" sz="1800" smtClean="0"/>
              <a:t>人民币资本项目可兑换改革</a:t>
            </a:r>
            <a:endParaRPr lang="en-US" altLang="zh-CN" sz="1800" smtClean="0"/>
          </a:p>
          <a:p>
            <a:pPr marL="0" lvl="1" indent="0">
              <a:spcBef>
                <a:spcPct val="0"/>
              </a:spcBef>
              <a:buFont typeface="Wingdings" panose="05000000000000000000" pitchFamily="2" charset="2"/>
              <a:buChar char="Ø"/>
            </a:pPr>
            <a:r>
              <a:rPr lang="zh-CN" altLang="zh-CN" sz="1800" smtClean="0"/>
              <a:t>金融服务业全面开放改革</a:t>
            </a:r>
            <a:endParaRPr lang="en-US" altLang="zh-CN" sz="1800" smtClean="0"/>
          </a:p>
          <a:p>
            <a:pPr marL="0" lvl="1" indent="0">
              <a:spcBef>
                <a:spcPct val="0"/>
              </a:spcBef>
              <a:buFont typeface="Wingdings" panose="05000000000000000000" pitchFamily="2" charset="2"/>
              <a:buChar char="Ø"/>
            </a:pPr>
            <a:r>
              <a:rPr lang="zh-CN" altLang="zh-CN" sz="1800" smtClean="0"/>
              <a:t>货物监管模式改革</a:t>
            </a:r>
            <a:endParaRPr lang="en-US" altLang="zh-CN" sz="1800" smtClean="0"/>
          </a:p>
          <a:p>
            <a:pPr marL="0" lvl="1" indent="0">
              <a:spcBef>
                <a:spcPct val="0"/>
              </a:spcBef>
              <a:buFont typeface="Wingdings" panose="05000000000000000000" pitchFamily="2" charset="2"/>
              <a:buChar char="Ø"/>
            </a:pPr>
            <a:r>
              <a:rPr lang="zh-CN" altLang="zh-CN" sz="1800" smtClean="0"/>
              <a:t>促进贸易与投资的税收改革</a:t>
            </a:r>
            <a:endParaRPr lang="en-US" altLang="zh-CN" sz="1800" smtClean="0"/>
          </a:p>
          <a:p>
            <a:pPr marL="0" lvl="1" indent="0">
              <a:spcBef>
                <a:spcPct val="0"/>
              </a:spcBef>
              <a:buFont typeface="Wingdings" panose="05000000000000000000" pitchFamily="2" charset="2"/>
              <a:buChar char="Ø"/>
            </a:pPr>
            <a:r>
              <a:rPr lang="zh-CN" altLang="zh-CN" sz="1800" smtClean="0"/>
              <a:t>行政管理体制</a:t>
            </a:r>
            <a:r>
              <a:rPr lang="zh-CN" altLang="en-US" sz="1800" smtClean="0"/>
              <a:t>改革</a:t>
            </a:r>
          </a:p>
        </p:txBody>
      </p:sp>
      <p:sp>
        <p:nvSpPr>
          <p:cNvPr id="26627" name="TextBox 4"/>
          <p:cNvSpPr txBox="1">
            <a:spLocks noChangeArrowheads="1"/>
          </p:cNvSpPr>
          <p:nvPr/>
        </p:nvSpPr>
        <p:spPr bwMode="auto">
          <a:xfrm>
            <a:off x="4654550" y="1357313"/>
            <a:ext cx="3670300" cy="23082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lvl="1" eaLnBrk="1" hangingPunct="1">
              <a:spcBef>
                <a:spcPct val="0"/>
              </a:spcBef>
              <a:buFontTx/>
              <a:buNone/>
            </a:pPr>
            <a:r>
              <a:rPr lang="zh-CN" altLang="en-US" sz="1800">
                <a:latin typeface="Arial" panose="020B0604020202020204" pitchFamily="34" charset="0"/>
              </a:rPr>
              <a:t>创新构想：</a:t>
            </a:r>
            <a:endParaRPr lang="en-US" altLang="zh-CN" sz="1800">
              <a:latin typeface="Arial" panose="020B0604020202020204" pitchFamily="34" charset="0"/>
            </a:endParaRPr>
          </a:p>
          <a:p>
            <a:pPr marL="0" lvl="1" eaLnBrk="1" hangingPunct="1">
              <a:spcBef>
                <a:spcPct val="0"/>
              </a:spcBef>
              <a:buFont typeface="Wingdings" panose="05000000000000000000" pitchFamily="2" charset="2"/>
              <a:buChar char="Ø"/>
            </a:pPr>
            <a:r>
              <a:rPr lang="zh-CN" altLang="en-US" sz="1800">
                <a:latin typeface="Arial" panose="020B0604020202020204" pitchFamily="34" charset="0"/>
              </a:rPr>
              <a:t>离岸金融中心</a:t>
            </a:r>
            <a:endParaRPr lang="en-US" altLang="zh-CN" sz="1800">
              <a:latin typeface="Arial" panose="020B0604020202020204" pitchFamily="34" charset="0"/>
            </a:endParaRPr>
          </a:p>
          <a:p>
            <a:pPr marL="0" lvl="1" eaLnBrk="1" hangingPunct="1">
              <a:spcBef>
                <a:spcPct val="0"/>
              </a:spcBef>
              <a:buFont typeface="Wingdings" panose="05000000000000000000" pitchFamily="2" charset="2"/>
              <a:buChar char="Ø"/>
            </a:pPr>
            <a:r>
              <a:rPr lang="zh-CN" altLang="en-US" sz="1800">
                <a:latin typeface="Arial" panose="020B0604020202020204" pitchFamily="34" charset="0"/>
              </a:rPr>
              <a:t>总部经济与运营中心</a:t>
            </a:r>
            <a:endParaRPr lang="en-US" altLang="zh-CN" sz="1800">
              <a:latin typeface="Arial" panose="020B0604020202020204" pitchFamily="34" charset="0"/>
            </a:endParaRPr>
          </a:p>
          <a:p>
            <a:pPr marL="0" lvl="1" eaLnBrk="1" hangingPunct="1">
              <a:spcBef>
                <a:spcPct val="0"/>
              </a:spcBef>
              <a:buFont typeface="Wingdings" panose="05000000000000000000" pitchFamily="2" charset="2"/>
              <a:buChar char="Ø"/>
            </a:pPr>
            <a:r>
              <a:rPr lang="zh-CN" altLang="en-US" sz="1800">
                <a:latin typeface="Arial" panose="020B0604020202020204" pitchFamily="34" charset="0"/>
              </a:rPr>
              <a:t>全球性资金管理中心</a:t>
            </a:r>
            <a:endParaRPr lang="en-US" altLang="zh-CN" sz="1800">
              <a:latin typeface="Arial" panose="020B0604020202020204" pitchFamily="34" charset="0"/>
            </a:endParaRPr>
          </a:p>
          <a:p>
            <a:pPr marL="0" lvl="1" eaLnBrk="1" hangingPunct="1">
              <a:spcBef>
                <a:spcPct val="0"/>
              </a:spcBef>
              <a:buFont typeface="Wingdings" panose="05000000000000000000" pitchFamily="2" charset="2"/>
              <a:buChar char="Ø"/>
            </a:pPr>
            <a:r>
              <a:rPr lang="zh-CN" altLang="en-US" sz="1800">
                <a:latin typeface="Arial" panose="020B0604020202020204" pitchFamily="34" charset="0"/>
              </a:rPr>
              <a:t>新型贸易业态</a:t>
            </a:r>
            <a:endParaRPr lang="en-US" altLang="zh-CN" sz="1800">
              <a:latin typeface="Arial" panose="020B0604020202020204" pitchFamily="34" charset="0"/>
            </a:endParaRPr>
          </a:p>
          <a:p>
            <a:pPr marL="0" lvl="1" eaLnBrk="1" hangingPunct="1">
              <a:spcBef>
                <a:spcPct val="0"/>
              </a:spcBef>
              <a:buFont typeface="Wingdings" panose="05000000000000000000" pitchFamily="2" charset="2"/>
              <a:buChar char="Ø"/>
            </a:pPr>
            <a:r>
              <a:rPr lang="zh-CN" altLang="en-US" sz="1800">
                <a:latin typeface="Arial" panose="020B0604020202020204" pitchFamily="34" charset="0"/>
              </a:rPr>
              <a:t>国际大宗商品交易和配置平台</a:t>
            </a:r>
            <a:endParaRPr lang="en-US" altLang="zh-CN" sz="1800">
              <a:latin typeface="Arial" panose="020B0604020202020204" pitchFamily="34" charset="0"/>
            </a:endParaRPr>
          </a:p>
          <a:p>
            <a:pPr marL="0" lvl="1" eaLnBrk="1" hangingPunct="1">
              <a:spcBef>
                <a:spcPct val="0"/>
              </a:spcBef>
              <a:buFont typeface="Wingdings" panose="05000000000000000000" pitchFamily="2" charset="2"/>
              <a:buChar char="Ø"/>
            </a:pPr>
            <a:r>
              <a:rPr lang="zh-CN" altLang="en-US" sz="1800">
                <a:latin typeface="Arial" panose="020B0604020202020204" pitchFamily="34" charset="0"/>
              </a:rPr>
              <a:t>期货保税交割仓库</a:t>
            </a:r>
            <a:endParaRPr lang="en-US" altLang="zh-CN" sz="1800">
              <a:latin typeface="Arial" panose="020B0604020202020204" pitchFamily="34" charset="0"/>
            </a:endParaRPr>
          </a:p>
          <a:p>
            <a:pPr marL="0" lvl="1" eaLnBrk="1" hangingPunct="1">
              <a:spcBef>
                <a:spcPct val="0"/>
              </a:spcBef>
              <a:buFont typeface="Wingdings" panose="05000000000000000000" pitchFamily="2" charset="2"/>
              <a:buChar char="Ø"/>
            </a:pPr>
            <a:r>
              <a:rPr lang="zh-CN" altLang="en-US" sz="1800">
                <a:latin typeface="Arial" panose="020B0604020202020204" pitchFamily="34" charset="0"/>
              </a:rPr>
              <a:t>提升国际航运服务能级</a:t>
            </a:r>
          </a:p>
        </p:txBody>
      </p:sp>
      <p:sp>
        <p:nvSpPr>
          <p:cNvPr id="26628" name="内容占位符 2"/>
          <p:cNvSpPr txBox="1">
            <a:spLocks/>
          </p:cNvSpPr>
          <p:nvPr/>
        </p:nvSpPr>
        <p:spPr bwMode="auto">
          <a:xfrm>
            <a:off x="4643438" y="3714750"/>
            <a:ext cx="3681412" cy="2738438"/>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a:latin typeface="Arial" panose="020B0604020202020204" pitchFamily="34" charset="0"/>
              </a:rPr>
              <a:t>安全阀：</a:t>
            </a:r>
            <a:endParaRPr lang="en-US" altLang="zh-CN" sz="1800">
              <a:latin typeface="Arial" panose="020B0604020202020204" pitchFamily="34" charset="0"/>
            </a:endParaRPr>
          </a:p>
          <a:p>
            <a:pPr eaLnBrk="1" hangingPunct="1">
              <a:spcBef>
                <a:spcPct val="0"/>
              </a:spcBef>
              <a:buFont typeface="Wingdings" panose="05000000000000000000" pitchFamily="2" charset="2"/>
              <a:buChar char="Ø"/>
            </a:pPr>
            <a:r>
              <a:rPr lang="zh-CN" altLang="en-US" sz="1800">
                <a:latin typeface="Arial" panose="020B0604020202020204" pitchFamily="34" charset="0"/>
              </a:rPr>
              <a:t>简化审批后的事中、事后监管</a:t>
            </a:r>
            <a:endParaRPr lang="en-US" altLang="zh-CN" sz="1800">
              <a:latin typeface="Arial" panose="020B0604020202020204" pitchFamily="34" charset="0"/>
            </a:endParaRPr>
          </a:p>
          <a:p>
            <a:pPr eaLnBrk="1" hangingPunct="1">
              <a:spcBef>
                <a:spcPct val="0"/>
              </a:spcBef>
              <a:buFont typeface="Wingdings" panose="05000000000000000000" pitchFamily="2" charset="2"/>
              <a:buChar char="Ø"/>
            </a:pPr>
            <a:r>
              <a:rPr lang="zh-CN" altLang="en-US" sz="1800">
                <a:latin typeface="Arial" panose="020B0604020202020204" pitchFamily="34" charset="0"/>
              </a:rPr>
              <a:t>外商投资准入的国家安全审查制度</a:t>
            </a:r>
            <a:endParaRPr lang="en-US" altLang="zh-CN" sz="1800">
              <a:latin typeface="Arial" panose="020B0604020202020204" pitchFamily="34" charset="0"/>
            </a:endParaRPr>
          </a:p>
          <a:p>
            <a:pPr eaLnBrk="1" hangingPunct="1">
              <a:spcBef>
                <a:spcPct val="0"/>
              </a:spcBef>
              <a:buFont typeface="Wingdings" panose="05000000000000000000" pitchFamily="2" charset="2"/>
              <a:buChar char="Ø"/>
            </a:pPr>
            <a:r>
              <a:rPr lang="zh-CN" altLang="en-US" sz="1800">
                <a:latin typeface="Arial" panose="020B0604020202020204" pitchFamily="34" charset="0"/>
              </a:rPr>
              <a:t>外商投资准入与经营的反垄断调查</a:t>
            </a:r>
            <a:endParaRPr lang="en-US" altLang="zh-CN" sz="1800">
              <a:latin typeface="Arial" panose="020B0604020202020204" pitchFamily="34" charset="0"/>
            </a:endParaRPr>
          </a:p>
          <a:p>
            <a:pPr eaLnBrk="1" hangingPunct="1">
              <a:spcBef>
                <a:spcPct val="0"/>
              </a:spcBef>
              <a:buFont typeface="Wingdings" panose="05000000000000000000" pitchFamily="2" charset="2"/>
              <a:buChar char="Ø"/>
            </a:pPr>
            <a:r>
              <a:rPr lang="zh-CN" altLang="en-US" sz="1800">
                <a:latin typeface="Arial" panose="020B0604020202020204" pitchFamily="34" charset="0"/>
              </a:rPr>
              <a:t>货物进口“一线放开”的同时实行货物状态分类监管，并坚决实施“二线安全高效监管</a:t>
            </a:r>
            <a:r>
              <a:rPr lang="zh-CN" altLang="en-US" sz="2000">
                <a:latin typeface="Arial" panose="020B0604020202020204" pitchFamily="34" charset="0"/>
              </a:rPr>
              <a:t>”</a:t>
            </a:r>
          </a:p>
        </p:txBody>
      </p:sp>
      <p:sp>
        <p:nvSpPr>
          <p:cNvPr id="50181" name="内容占位符 2"/>
          <p:cNvSpPr txBox="1">
            <a:spLocks/>
          </p:cNvSpPr>
          <p:nvPr/>
        </p:nvSpPr>
        <p:spPr bwMode="auto">
          <a:xfrm>
            <a:off x="323528" y="188640"/>
            <a:ext cx="82296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indent="0">
              <a:spcBef>
                <a:spcPct val="20000"/>
              </a:spcBef>
              <a:defRPr/>
            </a:pPr>
            <a:r>
              <a:rPr lang="zh-CN" altLang="en-US" sz="3600" b="1" dirty="0" smtClean="0">
                <a:solidFill>
                  <a:srgbClr val="FF0000"/>
                </a:solidFill>
                <a:latin typeface="华文中宋" panose="02010600040101010101" pitchFamily="2" charset="-122"/>
                <a:ea typeface="华文中宋" panose="02010600040101010101" pitchFamily="2" charset="-122"/>
              </a:rPr>
              <a:t>全面</a:t>
            </a:r>
            <a:r>
              <a:rPr lang="zh-CN" altLang="en-US" sz="3600" b="1" dirty="0">
                <a:solidFill>
                  <a:srgbClr val="FF0000"/>
                </a:solidFill>
                <a:latin typeface="华文中宋" panose="02010600040101010101" pitchFamily="2" charset="-122"/>
                <a:ea typeface="华文中宋" panose="02010600040101010101" pitchFamily="2" charset="-122"/>
              </a:rPr>
              <a:t>深化</a:t>
            </a:r>
            <a:r>
              <a:rPr lang="zh-CN" altLang="en-US" sz="3600" b="1" dirty="0" smtClean="0">
                <a:solidFill>
                  <a:srgbClr val="FF0000"/>
                </a:solidFill>
                <a:latin typeface="华文中宋" panose="02010600040101010101" pitchFamily="2" charset="-122"/>
                <a:ea typeface="华文中宋" panose="02010600040101010101" pitchFamily="2" charset="-122"/>
              </a:rPr>
              <a:t>改革与新规则：以中国自贸试验区的改革创新与压力测试为例</a:t>
            </a:r>
          </a:p>
        </p:txBody>
      </p:sp>
      <p:sp>
        <p:nvSpPr>
          <p:cNvPr id="266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B933C98-0E4C-44AC-96F3-270FDEBE098C}" type="slidenum">
              <a:rPr lang="en-US" altLang="zh-CN" sz="1200" smtClean="0">
                <a:solidFill>
                  <a:srgbClr val="898989"/>
                </a:solidFill>
              </a:rPr>
              <a:pPr>
                <a:spcBef>
                  <a:spcPct val="0"/>
                </a:spcBef>
                <a:buFontTx/>
                <a:buNone/>
              </a:pPr>
              <a:t>39</a:t>
            </a:fld>
            <a:endParaRPr lang="zh-CN" altLang="zh-CN" sz="1200" smtClean="0">
              <a:solidFill>
                <a:srgbClr val="898989"/>
              </a:solidFill>
            </a:endParaRPr>
          </a:p>
        </p:txBody>
      </p:sp>
      <p:sp>
        <p:nvSpPr>
          <p:cNvPr id="8" name="TextBox 4"/>
          <p:cNvSpPr txBox="1">
            <a:spLocks noChangeArrowheads="1"/>
          </p:cNvSpPr>
          <p:nvPr/>
        </p:nvSpPr>
        <p:spPr bwMode="auto">
          <a:xfrm>
            <a:off x="214313" y="3676650"/>
            <a:ext cx="4357687" cy="2862263"/>
          </a:xfrm>
          <a:prstGeom prst="rect">
            <a:avLst/>
          </a:prstGeom>
          <a:solidFill>
            <a:srgbClr val="00B0F0"/>
          </a:solidFill>
          <a:ln w="9525">
            <a:noFill/>
            <a:miter lim="800000"/>
            <a:headEnd/>
            <a:tailEnd/>
          </a:ln>
        </p:spPr>
        <p:txBody>
          <a:bodyPr>
            <a:spAutoFit/>
          </a:bodyPr>
          <a:lstStyle/>
          <a:p>
            <a:pPr marL="0" lvl="1">
              <a:defRPr/>
            </a:pPr>
            <a:r>
              <a:rPr lang="zh-CN" altLang="en-US" dirty="0">
                <a:latin typeface="Times New Roman" pitchFamily="18" charset="0"/>
                <a:ea typeface="+mn-ea"/>
                <a:cs typeface="Times New Roman" pitchFamily="18" charset="0"/>
              </a:rPr>
              <a:t>已</a:t>
            </a:r>
            <a:r>
              <a:rPr lang="zh-CN" altLang="en-US" dirty="0">
                <a:latin typeface="+mn-ea"/>
                <a:ea typeface="+mn-ea"/>
                <a:cs typeface="Times New Roman" pitchFamily="18" charset="0"/>
              </a:rPr>
              <a:t>实施的与新规则有关的亮点：</a:t>
            </a:r>
            <a:endParaRPr lang="en-US" altLang="zh-CN" dirty="0">
              <a:latin typeface="+mn-ea"/>
              <a:ea typeface="+mn-ea"/>
            </a:endParaRPr>
          </a:p>
          <a:p>
            <a:pPr marL="0" lvl="1">
              <a:buFont typeface="Wingdings" pitchFamily="2" charset="2"/>
              <a:buChar char="Ø"/>
              <a:defRPr/>
            </a:pPr>
            <a:r>
              <a:rPr lang="zh-CN" altLang="en-US" dirty="0">
                <a:latin typeface="+mn-ea"/>
                <a:ea typeface="+mn-ea"/>
              </a:rPr>
              <a:t>投资自由化：外商投资准入特别管理措施（负面清单）</a:t>
            </a:r>
            <a:endParaRPr lang="en-US" altLang="zh-CN" dirty="0">
              <a:latin typeface="+mn-ea"/>
              <a:ea typeface="+mn-ea"/>
            </a:endParaRPr>
          </a:p>
          <a:p>
            <a:pPr marL="0" lvl="1">
              <a:buFont typeface="Wingdings" pitchFamily="2" charset="2"/>
              <a:buChar char="Ø"/>
              <a:defRPr/>
            </a:pPr>
            <a:r>
              <a:rPr lang="zh-CN" altLang="en-US" dirty="0">
                <a:latin typeface="+mn-ea"/>
                <a:ea typeface="+mn-ea"/>
              </a:rPr>
              <a:t>投资便利化：外商投资项目备案管理</a:t>
            </a:r>
            <a:endParaRPr lang="en-US" altLang="zh-CN" dirty="0">
              <a:latin typeface="+mn-ea"/>
              <a:ea typeface="+mn-ea"/>
            </a:endParaRPr>
          </a:p>
          <a:p>
            <a:pPr marL="0" lvl="1">
              <a:buFont typeface="Wingdings" pitchFamily="2" charset="2"/>
              <a:buChar char="Ø"/>
              <a:defRPr/>
            </a:pPr>
            <a:r>
              <a:rPr lang="zh-CN" altLang="en-US" dirty="0">
                <a:latin typeface="+mn-ea"/>
                <a:ea typeface="+mn-ea"/>
              </a:rPr>
              <a:t>服务自由化：贸易服务业扩大开放措施（</a:t>
            </a:r>
            <a:r>
              <a:rPr lang="zh-CN" kern="100" dirty="0">
                <a:latin typeface="+mn-ea"/>
                <a:ea typeface="+mn-ea"/>
                <a:cs typeface="Times New Roman"/>
              </a:rPr>
              <a:t>金融、航运、商贸、文化</a:t>
            </a:r>
            <a:r>
              <a:rPr lang="zh-CN" altLang="en-US" kern="100" dirty="0">
                <a:latin typeface="+mn-ea"/>
                <a:ea typeface="+mn-ea"/>
                <a:cs typeface="Times New Roman"/>
              </a:rPr>
              <a:t>、</a:t>
            </a:r>
            <a:r>
              <a:rPr lang="zh-CN" kern="100" dirty="0">
                <a:latin typeface="+mn-ea"/>
                <a:ea typeface="+mn-ea"/>
                <a:cs typeface="Times New Roman"/>
              </a:rPr>
              <a:t>专业、社会服务</a:t>
            </a:r>
            <a:r>
              <a:rPr lang="en-US" altLang="zh-CN" dirty="0">
                <a:latin typeface="+mn-ea"/>
                <a:ea typeface="+mn-ea"/>
              </a:rPr>
              <a:t>6</a:t>
            </a:r>
            <a:r>
              <a:rPr lang="zh-CN" altLang="en-US" dirty="0">
                <a:latin typeface="+mn-ea"/>
                <a:ea typeface="+mn-ea"/>
              </a:rPr>
              <a:t>个行业）</a:t>
            </a:r>
          </a:p>
          <a:p>
            <a:pPr marL="0" lvl="1">
              <a:buFont typeface="Wingdings" pitchFamily="2" charset="2"/>
              <a:buChar char="Ø"/>
              <a:defRPr/>
            </a:pPr>
            <a:r>
              <a:rPr lang="zh-CN" altLang="en-US" dirty="0">
                <a:latin typeface="+mn-ea"/>
                <a:ea typeface="+mn-ea"/>
              </a:rPr>
              <a:t>金融自由化：金融支持</a:t>
            </a:r>
            <a:r>
              <a:rPr lang="en-US" altLang="zh-CN" dirty="0">
                <a:latin typeface="+mn-ea"/>
                <a:ea typeface="+mn-ea"/>
              </a:rPr>
              <a:t>30</a:t>
            </a:r>
            <a:r>
              <a:rPr lang="zh-CN" altLang="en-US" dirty="0">
                <a:latin typeface="+mn-ea"/>
                <a:ea typeface="+mn-ea"/>
              </a:rPr>
              <a:t>条（金融分账核算管理、人民币跨境使用、利率市场化、外汇管理改革、投融资汇兑便利等）</a:t>
            </a:r>
            <a:endParaRPr lang="en-US" altLang="zh-CN" dirty="0">
              <a:latin typeface="+mn-ea"/>
              <a:ea typeface="+mn-ea"/>
            </a:endParaRPr>
          </a:p>
        </p:txBody>
      </p:sp>
    </p:spTree>
    <p:extLst>
      <p:ext uri="{BB962C8B-B14F-4D97-AF65-F5344CB8AC3E}">
        <p14:creationId xmlns:p14="http://schemas.microsoft.com/office/powerpoint/2010/main" val="1827534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8596" y="857232"/>
            <a:ext cx="5357850" cy="55007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3500430" y="1000107"/>
            <a:ext cx="5214974" cy="203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42910" y="1142984"/>
            <a:ext cx="2714644" cy="5078313"/>
          </a:xfrm>
          <a:prstGeom prst="rect">
            <a:avLst/>
          </a:prstGeom>
          <a:noFill/>
        </p:spPr>
        <p:txBody>
          <a:bodyPr wrap="square" rtlCol="0">
            <a:spAutoFit/>
          </a:bodyPr>
          <a:lstStyle/>
          <a:p>
            <a:pPr lvl="0"/>
            <a:r>
              <a:rPr lang="en-US" altLang="zh-CN" b="1" dirty="0" smtClean="0">
                <a:latin typeface="Times New Roman" pitchFamily="18" charset="0"/>
                <a:cs typeface="Times New Roman" pitchFamily="18" charset="0"/>
              </a:rPr>
              <a:t>TPP</a:t>
            </a:r>
          </a:p>
          <a:p>
            <a:pPr lvl="0"/>
            <a:endParaRPr lang="en-US" altLang="zh-CN" dirty="0" smtClean="0"/>
          </a:p>
          <a:p>
            <a:pPr lvl="0">
              <a:lnSpc>
                <a:spcPct val="150000"/>
              </a:lnSpc>
            </a:pPr>
            <a:r>
              <a:rPr lang="zh-CN" altLang="en-US" dirty="0" smtClean="0">
                <a:solidFill>
                  <a:srgbClr val="FFC000"/>
                </a:solidFill>
                <a:latin typeface="黑体" pitchFamily="49" charset="-122"/>
                <a:ea typeface="黑体" pitchFamily="49" charset="-122"/>
              </a:rPr>
              <a:t>国民待遇和货物市场准入纺织和服装</a:t>
            </a:r>
            <a:endParaRPr lang="en-US" altLang="zh-CN" dirty="0" smtClean="0">
              <a:solidFill>
                <a:srgbClr val="FFC000"/>
              </a:solidFill>
              <a:latin typeface="黑体" pitchFamily="49" charset="-122"/>
              <a:ea typeface="黑体" pitchFamily="49" charset="-122"/>
            </a:endParaRPr>
          </a:p>
          <a:p>
            <a:pPr lvl="0">
              <a:lnSpc>
                <a:spcPct val="150000"/>
              </a:lnSpc>
            </a:pPr>
            <a:r>
              <a:rPr lang="zh-CN" altLang="en-US" dirty="0" smtClean="0">
                <a:solidFill>
                  <a:srgbClr val="FFC000"/>
                </a:solidFill>
                <a:latin typeface="黑体" pitchFamily="49" charset="-122"/>
                <a:ea typeface="黑体" pitchFamily="49" charset="-122"/>
              </a:rPr>
              <a:t>原产地规则</a:t>
            </a:r>
            <a:endParaRPr lang="en-US" altLang="zh-CN" dirty="0" smtClean="0">
              <a:solidFill>
                <a:srgbClr val="FFC000"/>
              </a:solidFill>
              <a:latin typeface="黑体" pitchFamily="49" charset="-122"/>
              <a:ea typeface="黑体" pitchFamily="49" charset="-122"/>
            </a:endParaRPr>
          </a:p>
          <a:p>
            <a:pPr lvl="0">
              <a:lnSpc>
                <a:spcPct val="150000"/>
              </a:lnSpc>
            </a:pPr>
            <a:r>
              <a:rPr lang="zh-CN" altLang="en-US" dirty="0" smtClean="0">
                <a:latin typeface="黑体" pitchFamily="49" charset="-122"/>
                <a:ea typeface="黑体" pitchFamily="49" charset="-122"/>
              </a:rPr>
              <a:t>贸易救济</a:t>
            </a:r>
            <a:endParaRPr lang="en-US" altLang="zh-CN" dirty="0" smtClean="0">
              <a:latin typeface="黑体" pitchFamily="49" charset="-122"/>
              <a:ea typeface="黑体" pitchFamily="49" charset="-122"/>
            </a:endParaRPr>
          </a:p>
          <a:p>
            <a:pPr lvl="0">
              <a:lnSpc>
                <a:spcPct val="150000"/>
              </a:lnSpc>
            </a:pPr>
            <a:r>
              <a:rPr lang="zh-CN" altLang="en-US" dirty="0" smtClean="0">
                <a:solidFill>
                  <a:srgbClr val="00B050"/>
                </a:solidFill>
                <a:latin typeface="黑体" pitchFamily="49" charset="-122"/>
                <a:ea typeface="黑体" pitchFamily="49" charset="-122"/>
              </a:rPr>
              <a:t>商务人士临时入境</a:t>
            </a:r>
            <a:endParaRPr lang="en-US" altLang="zh-CN" dirty="0" smtClean="0">
              <a:solidFill>
                <a:srgbClr val="00B050"/>
              </a:solidFill>
              <a:latin typeface="黑体" pitchFamily="49" charset="-122"/>
              <a:ea typeface="黑体" pitchFamily="49" charset="-122"/>
            </a:endParaRPr>
          </a:p>
          <a:p>
            <a:pPr lvl="0">
              <a:lnSpc>
                <a:spcPct val="150000"/>
              </a:lnSpc>
            </a:pPr>
            <a:r>
              <a:rPr lang="zh-CN" altLang="en-US" dirty="0" smtClean="0">
                <a:solidFill>
                  <a:srgbClr val="00B050"/>
                </a:solidFill>
                <a:latin typeface="黑体" pitchFamily="49" charset="-122"/>
                <a:ea typeface="黑体" pitchFamily="49" charset="-122"/>
              </a:rPr>
              <a:t>电信</a:t>
            </a:r>
            <a:endParaRPr lang="en-US" altLang="zh-CN" dirty="0" smtClean="0">
              <a:solidFill>
                <a:srgbClr val="00B050"/>
              </a:solidFill>
              <a:latin typeface="黑体" pitchFamily="49" charset="-122"/>
              <a:ea typeface="黑体" pitchFamily="49" charset="-122"/>
            </a:endParaRPr>
          </a:p>
          <a:p>
            <a:pPr lvl="0">
              <a:lnSpc>
                <a:spcPct val="150000"/>
              </a:lnSpc>
            </a:pPr>
            <a:r>
              <a:rPr lang="zh-CN" altLang="en-US" dirty="0" smtClean="0">
                <a:latin typeface="黑体" pitchFamily="49" charset="-122"/>
                <a:ea typeface="黑体" pitchFamily="49" charset="-122"/>
              </a:rPr>
              <a:t>发展</a:t>
            </a:r>
            <a:endParaRPr lang="en-US" altLang="zh-CN" dirty="0" smtClean="0">
              <a:latin typeface="黑体" pitchFamily="49" charset="-122"/>
              <a:ea typeface="黑体" pitchFamily="49" charset="-122"/>
            </a:endParaRPr>
          </a:p>
          <a:p>
            <a:pPr lvl="0">
              <a:lnSpc>
                <a:spcPct val="150000"/>
              </a:lnSpc>
            </a:pPr>
            <a:r>
              <a:rPr lang="zh-CN" altLang="en-US" dirty="0" smtClean="0">
                <a:latin typeface="黑体" pitchFamily="49" charset="-122"/>
                <a:ea typeface="黑体" pitchFamily="49" charset="-122"/>
              </a:rPr>
              <a:t>争端解决</a:t>
            </a:r>
            <a:endParaRPr lang="en-US" altLang="zh-CN" dirty="0" smtClean="0">
              <a:latin typeface="黑体" pitchFamily="49" charset="-122"/>
              <a:ea typeface="黑体" pitchFamily="49" charset="-122"/>
            </a:endParaRPr>
          </a:p>
          <a:p>
            <a:pPr lvl="0">
              <a:lnSpc>
                <a:spcPct val="150000"/>
              </a:lnSpc>
            </a:pPr>
            <a:r>
              <a:rPr lang="zh-CN" altLang="en-US" dirty="0" smtClean="0">
                <a:latin typeface="黑体" pitchFamily="49" charset="-122"/>
                <a:ea typeface="黑体" pitchFamily="49" charset="-122"/>
              </a:rPr>
              <a:t>例外</a:t>
            </a:r>
            <a:endParaRPr lang="en-US" altLang="zh-CN" dirty="0" smtClean="0">
              <a:latin typeface="黑体" pitchFamily="49" charset="-122"/>
              <a:ea typeface="黑体" pitchFamily="49" charset="-122"/>
            </a:endParaRPr>
          </a:p>
          <a:p>
            <a:pPr lvl="0">
              <a:lnSpc>
                <a:spcPct val="150000"/>
              </a:lnSpc>
            </a:pPr>
            <a:r>
              <a:rPr lang="zh-CN" altLang="en-US" dirty="0" smtClean="0">
                <a:latin typeface="黑体" pitchFamily="49" charset="-122"/>
                <a:ea typeface="黑体" pitchFamily="49" charset="-122"/>
              </a:rPr>
              <a:t>最后安排</a:t>
            </a:r>
          </a:p>
          <a:p>
            <a:endParaRPr lang="zh-CN" altLang="en-US" dirty="0"/>
          </a:p>
        </p:txBody>
      </p:sp>
      <p:sp>
        <p:nvSpPr>
          <p:cNvPr id="7" name="TextBox 6"/>
          <p:cNvSpPr txBox="1"/>
          <p:nvPr/>
        </p:nvSpPr>
        <p:spPr>
          <a:xfrm>
            <a:off x="3571868" y="1000108"/>
            <a:ext cx="2214578" cy="2031325"/>
          </a:xfrm>
          <a:prstGeom prst="rect">
            <a:avLst/>
          </a:prstGeom>
          <a:solidFill>
            <a:schemeClr val="bg1"/>
          </a:solidFill>
        </p:spPr>
        <p:txBody>
          <a:bodyPr wrap="square" rtlCol="0">
            <a:spAutoFit/>
          </a:bodyPr>
          <a:lstStyle/>
          <a:p>
            <a:r>
              <a:rPr lang="en-US" altLang="zh-CN" b="1" dirty="0" smtClean="0">
                <a:latin typeface="Times New Roman" pitchFamily="18" charset="0"/>
                <a:cs typeface="Times New Roman" pitchFamily="18" charset="0"/>
              </a:rPr>
              <a:t>WTO+</a:t>
            </a:r>
          </a:p>
          <a:p>
            <a:endParaRPr lang="en-US" altLang="zh-CN" dirty="0" smtClean="0"/>
          </a:p>
          <a:p>
            <a:r>
              <a:rPr lang="zh-CN" altLang="en-US" b="1" dirty="0">
                <a:solidFill>
                  <a:srgbClr val="FFC000"/>
                </a:solidFill>
                <a:latin typeface="黑体" pitchFamily="49" charset="-122"/>
                <a:ea typeface="黑体" pitchFamily="49" charset="-122"/>
              </a:rPr>
              <a:t>工业品、农业品关税减让</a:t>
            </a:r>
            <a:r>
              <a:rPr lang="zh-CN" altLang="en-US" b="1" dirty="0">
                <a:solidFill>
                  <a:srgbClr val="FF0000"/>
                </a:solidFill>
                <a:latin typeface="黑体" pitchFamily="49" charset="-122"/>
                <a:ea typeface="黑体" pitchFamily="49" charset="-122"/>
              </a:rPr>
              <a:t>、</a:t>
            </a:r>
            <a:r>
              <a:rPr lang="zh-CN" altLang="en-US" b="1" dirty="0" smtClean="0">
                <a:solidFill>
                  <a:srgbClr val="FF0000"/>
                </a:solidFill>
                <a:latin typeface="黑体" pitchFamily="49" charset="-122"/>
                <a:ea typeface="黑体" pitchFamily="49" charset="-122"/>
              </a:rPr>
              <a:t>海关管理和贸易便利化、</a:t>
            </a:r>
            <a:r>
              <a:rPr lang="en-US" altLang="zh-CN" b="1" dirty="0" smtClean="0">
                <a:solidFill>
                  <a:srgbClr val="FF0000"/>
                </a:solidFill>
                <a:latin typeface="黑体" pitchFamily="49" charset="-122"/>
                <a:ea typeface="黑体" pitchFamily="49" charset="-122"/>
              </a:rPr>
              <a:t>SPS</a:t>
            </a:r>
            <a:r>
              <a:rPr lang="zh-CN" altLang="en-US" b="1" dirty="0" smtClean="0">
                <a:solidFill>
                  <a:srgbClr val="FF0000"/>
                </a:solidFill>
                <a:latin typeface="黑体" pitchFamily="49" charset="-122"/>
                <a:ea typeface="黑体" pitchFamily="49" charset="-122"/>
              </a:rPr>
              <a:t>、</a:t>
            </a:r>
            <a:r>
              <a:rPr lang="en-US" altLang="zh-CN" b="1" dirty="0" smtClean="0">
                <a:solidFill>
                  <a:srgbClr val="FF0000"/>
                </a:solidFill>
                <a:latin typeface="黑体" pitchFamily="49" charset="-122"/>
                <a:ea typeface="黑体" pitchFamily="49" charset="-122"/>
              </a:rPr>
              <a:t>TBT</a:t>
            </a:r>
            <a:r>
              <a:rPr lang="zh-CN" altLang="en-US" b="1" dirty="0" smtClean="0">
                <a:solidFill>
                  <a:srgbClr val="FF0000"/>
                </a:solidFill>
                <a:latin typeface="黑体" pitchFamily="49" charset="-122"/>
                <a:ea typeface="黑体" pitchFamily="49" charset="-122"/>
              </a:rPr>
              <a:t>、</a:t>
            </a:r>
            <a:r>
              <a:rPr lang="zh-CN" altLang="en-US" b="1" i="1" dirty="0" smtClean="0">
                <a:solidFill>
                  <a:srgbClr val="FF0000"/>
                </a:solidFill>
                <a:latin typeface="黑体" pitchFamily="49" charset="-122"/>
                <a:ea typeface="黑体" pitchFamily="49" charset="-122"/>
              </a:rPr>
              <a:t>国有企业、政府采购、</a:t>
            </a:r>
            <a:r>
              <a:rPr lang="zh-CN" altLang="en-US" b="1" i="1" dirty="0" smtClean="0">
                <a:solidFill>
                  <a:srgbClr val="00B050"/>
                </a:solidFill>
                <a:latin typeface="黑体" pitchFamily="49" charset="-122"/>
                <a:ea typeface="黑体" pitchFamily="49" charset="-122"/>
              </a:rPr>
              <a:t>服务贸易</a:t>
            </a:r>
            <a:endParaRPr lang="zh-CN" altLang="en-US" b="1" i="1" dirty="0">
              <a:solidFill>
                <a:srgbClr val="00B050"/>
              </a:solidFill>
              <a:latin typeface="黑体" pitchFamily="49" charset="-122"/>
              <a:ea typeface="黑体" pitchFamily="49" charset="-122"/>
            </a:endParaRPr>
          </a:p>
        </p:txBody>
      </p:sp>
      <p:sp>
        <p:nvSpPr>
          <p:cNvPr id="10" name="TextBox 9"/>
          <p:cNvSpPr txBox="1"/>
          <p:nvPr/>
        </p:nvSpPr>
        <p:spPr>
          <a:xfrm>
            <a:off x="5929322" y="1571612"/>
            <a:ext cx="2643206" cy="923330"/>
          </a:xfrm>
          <a:prstGeom prst="rect">
            <a:avLst/>
          </a:prstGeom>
          <a:noFill/>
        </p:spPr>
        <p:txBody>
          <a:bodyPr wrap="square" rtlCol="0">
            <a:spAutoFit/>
          </a:bodyPr>
          <a:lstStyle/>
          <a:p>
            <a:r>
              <a:rPr lang="zh-CN" altLang="en-US" dirty="0" smtClean="0">
                <a:latin typeface="黑体" pitchFamily="49" charset="-122"/>
                <a:ea typeface="黑体" pitchFamily="49" charset="-122"/>
              </a:rPr>
              <a:t>出口税、反倾销、反补贴、公共补助、</a:t>
            </a:r>
            <a:r>
              <a:rPr lang="en-US" altLang="zh-CN" dirty="0" smtClean="0">
                <a:latin typeface="黑体" pitchFamily="49" charset="-122"/>
                <a:ea typeface="黑体" pitchFamily="49" charset="-122"/>
              </a:rPr>
              <a:t>TRIMS</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TRIPS</a:t>
            </a:r>
            <a:endParaRPr lang="zh-CN" altLang="en-US" dirty="0">
              <a:latin typeface="黑体" pitchFamily="49" charset="-122"/>
              <a:ea typeface="黑体" pitchFamily="49" charset="-122"/>
            </a:endParaRPr>
          </a:p>
        </p:txBody>
      </p:sp>
      <p:sp>
        <p:nvSpPr>
          <p:cNvPr id="11" name="矩形 10"/>
          <p:cNvSpPr/>
          <p:nvPr/>
        </p:nvSpPr>
        <p:spPr>
          <a:xfrm>
            <a:off x="3500430" y="3143248"/>
            <a:ext cx="5214974" cy="30003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571868" y="3214686"/>
            <a:ext cx="2143140" cy="3139321"/>
          </a:xfrm>
          <a:prstGeom prst="rect">
            <a:avLst/>
          </a:prstGeom>
          <a:noFill/>
        </p:spPr>
        <p:txBody>
          <a:bodyPr wrap="square" rtlCol="0">
            <a:spAutoFit/>
          </a:bodyPr>
          <a:lstStyle/>
          <a:p>
            <a:r>
              <a:rPr lang="en-US" altLang="zh-CN" b="1" dirty="0" smtClean="0">
                <a:latin typeface="Times New Roman" pitchFamily="18" charset="0"/>
                <a:cs typeface="Times New Roman" pitchFamily="18" charset="0"/>
              </a:rPr>
              <a:t>WTO-X</a:t>
            </a:r>
          </a:p>
          <a:p>
            <a:endParaRPr lang="en-US" altLang="zh-CN" b="1" dirty="0"/>
          </a:p>
          <a:p>
            <a:pPr lvl="0"/>
            <a:r>
              <a:rPr lang="zh-CN" altLang="en-US" b="1" dirty="0" smtClean="0">
                <a:solidFill>
                  <a:srgbClr val="FF0000"/>
                </a:solidFill>
                <a:latin typeface="黑体" pitchFamily="49" charset="-122"/>
                <a:ea typeface="黑体" pitchFamily="49" charset="-122"/>
              </a:rPr>
              <a:t>竞争政策、投资、环境、知识产权、劳工、电子商务、规制的协同性、金融服务、中小企业、反腐败、合作与能力建设、行政和制度安排</a:t>
            </a:r>
            <a:endParaRPr lang="en-US" altLang="zh-CN" b="1" dirty="0" smtClean="0">
              <a:solidFill>
                <a:srgbClr val="FF0000"/>
              </a:solidFill>
              <a:latin typeface="黑体" pitchFamily="49" charset="-122"/>
              <a:ea typeface="黑体" pitchFamily="49" charset="-122"/>
            </a:endParaRPr>
          </a:p>
          <a:p>
            <a:endParaRPr lang="en-US" altLang="zh-CN" b="1" dirty="0" smtClean="0">
              <a:solidFill>
                <a:srgbClr val="FF0000"/>
              </a:solidFill>
            </a:endParaRPr>
          </a:p>
        </p:txBody>
      </p:sp>
      <p:sp>
        <p:nvSpPr>
          <p:cNvPr id="13" name="TextBox 12"/>
          <p:cNvSpPr txBox="1"/>
          <p:nvPr/>
        </p:nvSpPr>
        <p:spPr>
          <a:xfrm>
            <a:off x="5857884" y="3286124"/>
            <a:ext cx="2857520" cy="3139321"/>
          </a:xfrm>
          <a:prstGeom prst="rect">
            <a:avLst/>
          </a:prstGeom>
          <a:noFill/>
        </p:spPr>
        <p:txBody>
          <a:bodyPr wrap="square" rtlCol="0">
            <a:spAutoFit/>
          </a:bodyPr>
          <a:lstStyle/>
          <a:p>
            <a:r>
              <a:rPr lang="zh-CN" altLang="en-US" dirty="0">
                <a:latin typeface="黑体" pitchFamily="49" charset="-122"/>
                <a:ea typeface="黑体" pitchFamily="49" charset="-122"/>
              </a:rPr>
              <a:t>资本</a:t>
            </a:r>
            <a:r>
              <a:rPr lang="zh-CN" altLang="en-US" dirty="0" smtClean="0">
                <a:latin typeface="黑体" pitchFamily="49" charset="-122"/>
                <a:ea typeface="黑体" pitchFamily="49" charset="-122"/>
              </a:rPr>
              <a:t>流动、能源、立法、人力资本、核安全、健康、采矿业、音像业、信息传播、</a:t>
            </a:r>
            <a:r>
              <a:rPr lang="en-US" dirty="0" smtClean="0">
                <a:latin typeface="黑体" pitchFamily="49" charset="-122"/>
                <a:ea typeface="黑体" pitchFamily="49" charset="-122"/>
              </a:rPr>
              <a:t>R&amp;D</a:t>
            </a:r>
            <a:r>
              <a:rPr lang="zh-CN" altLang="en-US" dirty="0" smtClean="0">
                <a:latin typeface="黑体" pitchFamily="49" charset="-122"/>
                <a:ea typeface="黑体" pitchFamily="49" charset="-122"/>
              </a:rPr>
              <a:t>、社会事务、签证、产业合作、财政政策、政治对话、消费者保护、人权、文化、恐怖主义、创新政策、税收政策、反毒品、反洗钱、数据安全、数据对接、移民</a:t>
            </a:r>
            <a:endParaRPr lang="zh-CN" altLang="en-US" dirty="0">
              <a:latin typeface="黑体" pitchFamily="49" charset="-122"/>
              <a:ea typeface="黑体" pitchFamily="49" charset="-122"/>
            </a:endParaRPr>
          </a:p>
          <a:p>
            <a:endParaRPr lang="zh-CN" altLang="en-US" dirty="0"/>
          </a:p>
        </p:txBody>
      </p:sp>
      <p:sp>
        <p:nvSpPr>
          <p:cNvPr id="14" name="标题 1"/>
          <p:cNvSpPr txBox="1">
            <a:spLocks/>
          </p:cNvSpPr>
          <p:nvPr/>
        </p:nvSpPr>
        <p:spPr>
          <a:xfrm>
            <a:off x="357158" y="214290"/>
            <a:ext cx="8501122" cy="5715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Times New Roman" pitchFamily="18" charset="0"/>
              </a:rPr>
              <a:t>国际贸易新规则的</a:t>
            </a:r>
            <a:r>
              <a:rPr lang="zh-CN" altLang="en-US" sz="2800" b="1" dirty="0">
                <a:solidFill>
                  <a:srgbClr val="FF0000"/>
                </a:solidFill>
                <a:latin typeface="华文中宋" panose="02010600040101010101" pitchFamily="2" charset="-122"/>
                <a:ea typeface="华文中宋" panose="02010600040101010101" pitchFamily="2" charset="-122"/>
                <a:cs typeface="Times New Roman" pitchFamily="18" charset="0"/>
              </a:rPr>
              <a:t>范本</a:t>
            </a:r>
            <a:r>
              <a:rPr kumimoji="0" lang="zh-CN" altLang="en-US" sz="2800" b="1" i="0" u="none" strike="noStrike" kern="12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Times New Roman" pitchFamily="18" charset="0"/>
              </a:rPr>
              <a:t>：</a:t>
            </a:r>
            <a:r>
              <a:rPr kumimoji="0" lang="en-US" altLang="zh-CN" sz="2800" b="1" i="0" u="none" strike="noStrike" kern="12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Times New Roman" pitchFamily="18" charset="0"/>
              </a:rPr>
              <a:t>TPP</a:t>
            </a:r>
            <a:r>
              <a:rPr kumimoji="0" lang="zh-CN" altLang="en-US" sz="2800" b="1" i="0" u="none" strike="noStrike" kern="12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Times New Roman" pitchFamily="18" charset="0"/>
              </a:rPr>
              <a:t>、</a:t>
            </a:r>
            <a:r>
              <a:rPr kumimoji="0" lang="en-US" altLang="zh-CN" sz="2800" b="1" i="0" u="none" strike="noStrike" kern="12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Times New Roman" pitchFamily="18" charset="0"/>
              </a:rPr>
              <a:t>WTO+</a:t>
            </a:r>
            <a:r>
              <a:rPr lang="zh-CN" altLang="en-US" sz="2800" b="1" dirty="0" smtClean="0">
                <a:solidFill>
                  <a:srgbClr val="FF0000"/>
                </a:solidFill>
                <a:latin typeface="华文中宋" panose="02010600040101010101" pitchFamily="2" charset="-122"/>
                <a:ea typeface="华文中宋" panose="02010600040101010101" pitchFamily="2" charset="-122"/>
                <a:cs typeface="Times New Roman" pitchFamily="18" charset="0"/>
              </a:rPr>
              <a:t>和</a:t>
            </a:r>
            <a:r>
              <a:rPr kumimoji="0" lang="en-US" altLang="zh-CN" sz="2800" b="1" i="0" u="none" strike="noStrike" kern="12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Times New Roman" pitchFamily="18" charset="0"/>
              </a:rPr>
              <a:t>WTO-X</a:t>
            </a:r>
            <a:endParaRPr kumimoji="0" lang="zh-CN" altLang="en-US" sz="2800" b="1" i="0" u="none" strike="noStrike" kern="12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Times New Roman" pitchFamily="18" charset="0"/>
            </a:endParaRPr>
          </a:p>
        </p:txBody>
      </p:sp>
      <p:sp>
        <p:nvSpPr>
          <p:cNvPr id="2" name="文本框 1"/>
          <p:cNvSpPr txBox="1"/>
          <p:nvPr/>
        </p:nvSpPr>
        <p:spPr>
          <a:xfrm>
            <a:off x="395536" y="6453336"/>
            <a:ext cx="8352928" cy="307777"/>
          </a:xfrm>
          <a:prstGeom prst="rect">
            <a:avLst/>
          </a:prstGeom>
          <a:noFill/>
        </p:spPr>
        <p:txBody>
          <a:bodyPr wrap="square" rtlCol="0">
            <a:spAutoFit/>
          </a:bodyPr>
          <a:lstStyle/>
          <a:p>
            <a:r>
              <a:rPr lang="zh-CN" altLang="en-US" sz="1400" dirty="0" smtClean="0"/>
              <a:t>注：</a:t>
            </a:r>
            <a:r>
              <a:rPr lang="zh-CN" altLang="en-US" sz="1400" b="1" dirty="0" smtClean="0">
                <a:solidFill>
                  <a:srgbClr val="FFC000"/>
                </a:solidFill>
              </a:rPr>
              <a:t>黄色</a:t>
            </a:r>
            <a:r>
              <a:rPr lang="zh-CN" altLang="en-US" sz="1400" dirty="0" smtClean="0"/>
              <a:t>为“货物</a:t>
            </a:r>
            <a:r>
              <a:rPr lang="zh-CN" altLang="en-US" sz="1400" dirty="0"/>
              <a:t>”</a:t>
            </a:r>
            <a:r>
              <a:rPr lang="zh-CN" altLang="en-US" sz="1400" dirty="0" smtClean="0"/>
              <a:t>（工业品与农产品）；</a:t>
            </a:r>
            <a:r>
              <a:rPr lang="zh-CN" altLang="en-US" sz="1400" dirty="0" smtClean="0">
                <a:solidFill>
                  <a:srgbClr val="00B050"/>
                </a:solidFill>
              </a:rPr>
              <a:t>绿色</a:t>
            </a:r>
            <a:r>
              <a:rPr lang="zh-CN" altLang="en-US" sz="1400" dirty="0" smtClean="0"/>
              <a:t>为“服务”（</a:t>
            </a:r>
            <a:r>
              <a:rPr lang="en-US" altLang="zh-CN" sz="1400" dirty="0" smtClean="0"/>
              <a:t>GATS</a:t>
            </a:r>
            <a:r>
              <a:rPr lang="zh-CN" altLang="en-US" sz="1400" dirty="0" smtClean="0"/>
              <a:t>）；</a:t>
            </a:r>
            <a:r>
              <a:rPr lang="zh-CN" altLang="en-US" sz="1400" i="1" dirty="0" smtClean="0"/>
              <a:t>斜体字</a:t>
            </a:r>
            <a:r>
              <a:rPr lang="zh-CN" altLang="en-US" sz="1400" dirty="0" smtClean="0"/>
              <a:t>表示有很大补充与拓展</a:t>
            </a:r>
            <a:endParaRPr lang="zh-CN" altLang="en-US" sz="1400" dirty="0"/>
          </a:p>
        </p:txBody>
      </p:sp>
    </p:spTree>
    <p:extLst>
      <p:ext uri="{BB962C8B-B14F-4D97-AF65-F5344CB8AC3E}">
        <p14:creationId xmlns:p14="http://schemas.microsoft.com/office/powerpoint/2010/main" val="3769515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14282" y="764704"/>
            <a:ext cx="8929718" cy="654032"/>
          </a:xfrm>
        </p:spPr>
        <p:txBody>
          <a:bodyPr>
            <a:noAutofit/>
          </a:bodyPr>
          <a:lstStyle/>
          <a:p>
            <a:r>
              <a:rPr lang="zh-CN" altLang="en-US" sz="2400" b="1" dirty="0" smtClean="0">
                <a:latin typeface="Times New Roman" pitchFamily="18" charset="0"/>
                <a:cs typeface="Times New Roman" pitchFamily="18" charset="0"/>
              </a:rPr>
              <a:t>中国已签署</a:t>
            </a:r>
            <a:r>
              <a:rPr lang="en-US" altLang="zh-CN" sz="2400" b="1" dirty="0" smtClean="0">
                <a:latin typeface="Times New Roman" pitchFamily="18" charset="0"/>
                <a:cs typeface="Times New Roman" pitchFamily="18" charset="0"/>
              </a:rPr>
              <a:t>RTAs/FTAs</a:t>
            </a:r>
            <a:r>
              <a:rPr lang="zh-CN" altLang="en-US" sz="2400" b="1" dirty="0" smtClean="0">
                <a:latin typeface="Times New Roman" pitchFamily="18" charset="0"/>
                <a:cs typeface="Times New Roman" pitchFamily="18" charset="0"/>
              </a:rPr>
              <a:t>中新规则的数目与比重</a:t>
            </a:r>
            <a:endParaRPr lang="zh-CN" altLang="en-US" sz="2400" b="1" dirty="0">
              <a:latin typeface="Times New Roman" pitchFamily="18" charset="0"/>
              <a:cs typeface="Times New Roman"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618028740"/>
              </p:ext>
            </p:extLst>
          </p:nvPr>
        </p:nvGraphicFramePr>
        <p:xfrm>
          <a:off x="284257" y="1340766"/>
          <a:ext cx="8429683" cy="4621250"/>
        </p:xfrm>
        <a:graphic>
          <a:graphicData uri="http://schemas.openxmlformats.org/drawingml/2006/table">
            <a:tbl>
              <a:tblPr firstRow="1" bandRow="1">
                <a:tableStyleId>{C4B1156A-380E-4F78-BDF5-A606A8083BF9}</a:tableStyleId>
              </a:tblPr>
              <a:tblGrid>
                <a:gridCol w="2037174"/>
                <a:gridCol w="2177669"/>
                <a:gridCol w="2107420"/>
                <a:gridCol w="2107420"/>
              </a:tblGrid>
              <a:tr h="847281">
                <a:tc>
                  <a:txBody>
                    <a:bodyPr/>
                    <a:lstStyle/>
                    <a:p>
                      <a:pPr algn="ctr"/>
                      <a:r>
                        <a:rPr lang="zh-CN" altLang="en-US" sz="1600" dirty="0" smtClean="0">
                          <a:latin typeface="黑体" pitchFamily="49" charset="-122"/>
                          <a:ea typeface="黑体" pitchFamily="49" charset="-122"/>
                        </a:rPr>
                        <a:t>新规则</a:t>
                      </a:r>
                      <a:endParaRPr lang="zh-CN" altLang="en-US" sz="1600" dirty="0">
                        <a:latin typeface="黑体" pitchFamily="49" charset="-122"/>
                        <a:ea typeface="黑体" pitchFamily="49" charset="-122"/>
                      </a:endParaRPr>
                    </a:p>
                  </a:txBody>
                  <a:tcPr anchor="ctr">
                    <a:solidFill>
                      <a:schemeClr val="accent1"/>
                    </a:solidFill>
                  </a:tcPr>
                </a:tc>
                <a:tc>
                  <a:txBody>
                    <a:bodyPr/>
                    <a:lstStyle/>
                    <a:p>
                      <a:pPr algn="ctr"/>
                      <a:r>
                        <a:rPr lang="zh-CN" altLang="en-US" sz="1600" dirty="0" smtClean="0">
                          <a:latin typeface="黑体" pitchFamily="49" charset="-122"/>
                          <a:ea typeface="黑体" pitchFamily="49" charset="-122"/>
                        </a:rPr>
                        <a:t>包含该条款的</a:t>
                      </a:r>
                      <a:r>
                        <a:rPr lang="en-US" altLang="zh-CN" sz="1600" dirty="0" smtClean="0">
                          <a:latin typeface="Times New Roman" pitchFamily="18" charset="0"/>
                          <a:ea typeface="黑体" pitchFamily="49" charset="-122"/>
                          <a:cs typeface="Times New Roman" pitchFamily="18" charset="0"/>
                        </a:rPr>
                        <a:t>RTAs/FTAs</a:t>
                      </a:r>
                      <a:r>
                        <a:rPr lang="zh-CN" altLang="en-US" sz="1600" dirty="0" smtClean="0">
                          <a:latin typeface="Times New Roman" pitchFamily="18" charset="0"/>
                          <a:ea typeface="黑体" pitchFamily="49" charset="-122"/>
                          <a:cs typeface="Times New Roman" pitchFamily="18" charset="0"/>
                        </a:rPr>
                        <a:t>的</a:t>
                      </a:r>
                      <a:r>
                        <a:rPr lang="zh-CN" altLang="en-US" sz="1600" dirty="0" smtClean="0">
                          <a:latin typeface="黑体" pitchFamily="49" charset="-122"/>
                          <a:ea typeface="黑体" pitchFamily="49" charset="-122"/>
                        </a:rPr>
                        <a:t>数目（比重）</a:t>
                      </a:r>
                      <a:endParaRPr lang="zh-CN" altLang="en-US" sz="1600" dirty="0">
                        <a:latin typeface="黑体" pitchFamily="49" charset="-122"/>
                        <a:ea typeface="黑体" pitchFamily="49" charset="-122"/>
                      </a:endParaRPr>
                    </a:p>
                  </a:txBody>
                  <a:tcPr anchor="ctr">
                    <a:lnR w="12700" cap="flat" cmpd="sng" algn="ctr">
                      <a:solidFill>
                        <a:schemeClr val="tx1"/>
                      </a:solidFill>
                      <a:prstDash val="solid"/>
                      <a:round/>
                      <a:headEnd type="none" w="med" len="med"/>
                      <a:tailEnd type="none" w="med" len="med"/>
                    </a:lnR>
                    <a:solidFill>
                      <a:schemeClr val="accent1"/>
                    </a:solidFill>
                  </a:tcPr>
                </a:tc>
                <a:tc>
                  <a:txBody>
                    <a:bodyPr/>
                    <a:lstStyle/>
                    <a:p>
                      <a:pPr algn="ctr"/>
                      <a:r>
                        <a:rPr lang="zh-CN" altLang="en-US" sz="1600" dirty="0" smtClean="0">
                          <a:latin typeface="黑体" pitchFamily="49" charset="-122"/>
                          <a:ea typeface="黑体" pitchFamily="49" charset="-122"/>
                        </a:rPr>
                        <a:t>新规则</a:t>
                      </a:r>
                      <a:endParaRPr lang="zh-CN" altLang="en-US" sz="1600" dirty="0">
                        <a:latin typeface="黑体" pitchFamily="49" charset="-122"/>
                        <a:ea typeface="黑体" pitchFamily="49" charset="-122"/>
                      </a:endParaRPr>
                    </a:p>
                  </a:txBody>
                  <a:tcPr anchor="ctr">
                    <a:lnL w="12700" cap="flat" cmpd="sng" algn="ctr">
                      <a:solidFill>
                        <a:schemeClr val="tx1"/>
                      </a:solidFill>
                      <a:prstDash val="solid"/>
                      <a:round/>
                      <a:headEnd type="none" w="med" len="med"/>
                      <a:tailEnd type="none" w="med" len="med"/>
                    </a:lnL>
                    <a:solidFill>
                      <a:schemeClr val="accent1"/>
                    </a:solidFill>
                  </a:tcPr>
                </a:tc>
                <a:tc>
                  <a:txBody>
                    <a:bodyPr/>
                    <a:lstStyle/>
                    <a:p>
                      <a:pPr algn="ctr"/>
                      <a:r>
                        <a:rPr lang="zh-CN" altLang="en-US" sz="1600" dirty="0" smtClean="0">
                          <a:latin typeface="黑体" pitchFamily="49" charset="-122"/>
                          <a:ea typeface="黑体" pitchFamily="49" charset="-122"/>
                        </a:rPr>
                        <a:t>包含该条款的</a:t>
                      </a:r>
                      <a:r>
                        <a:rPr lang="en-US" altLang="zh-CN" sz="1600" dirty="0" smtClean="0">
                          <a:latin typeface="Times New Roman" pitchFamily="18" charset="0"/>
                          <a:ea typeface="黑体" pitchFamily="49" charset="-122"/>
                          <a:cs typeface="Times New Roman" pitchFamily="18" charset="0"/>
                        </a:rPr>
                        <a:t>RTAs/FTAs</a:t>
                      </a:r>
                      <a:r>
                        <a:rPr lang="zh-CN" altLang="en-US" sz="1600" dirty="0" smtClean="0">
                          <a:latin typeface="Times New Roman" pitchFamily="18" charset="0"/>
                          <a:ea typeface="黑体" pitchFamily="49" charset="-122"/>
                          <a:cs typeface="Times New Roman" pitchFamily="18" charset="0"/>
                        </a:rPr>
                        <a:t>的</a:t>
                      </a:r>
                      <a:r>
                        <a:rPr lang="zh-CN" altLang="en-US" sz="1600" dirty="0" smtClean="0">
                          <a:latin typeface="黑体" pitchFamily="49" charset="-122"/>
                          <a:ea typeface="黑体" pitchFamily="49" charset="-122"/>
                        </a:rPr>
                        <a:t>数目（比重）</a:t>
                      </a:r>
                      <a:endParaRPr lang="zh-CN" altLang="en-US" sz="1600" dirty="0">
                        <a:latin typeface="黑体" pitchFamily="49" charset="-122"/>
                        <a:ea typeface="黑体" pitchFamily="49" charset="-122"/>
                      </a:endParaRPr>
                    </a:p>
                  </a:txBody>
                  <a:tcPr anchor="ctr">
                    <a:solidFill>
                      <a:schemeClr val="accent1"/>
                    </a:solidFill>
                  </a:tcPr>
                </a:tc>
              </a:tr>
              <a:tr h="616145">
                <a:tc>
                  <a:txBody>
                    <a:bodyPr/>
                    <a:lstStyle/>
                    <a:p>
                      <a:pPr algn="ctr"/>
                      <a:r>
                        <a:rPr lang="zh-CN" altLang="en-US" sz="1600" dirty="0" smtClean="0">
                          <a:latin typeface="黑体" pitchFamily="49" charset="-122"/>
                          <a:ea typeface="黑体" pitchFamily="49" charset="-122"/>
                        </a:rPr>
                        <a:t>海关与贸易便利化</a:t>
                      </a:r>
                      <a:endParaRPr lang="zh-CN" altLang="en-US" sz="1600" dirty="0">
                        <a:latin typeface="黑体" pitchFamily="49" charset="-122"/>
                        <a:ea typeface="黑体" pitchFamily="49" charset="-122"/>
                      </a:endParaRPr>
                    </a:p>
                  </a:txBody>
                  <a:tcPr anchor="ctr"/>
                </a:tc>
                <a:tc>
                  <a:txBody>
                    <a:bodyPr/>
                    <a:lstStyle/>
                    <a:p>
                      <a:pPr algn="ctr"/>
                      <a:r>
                        <a:rPr lang="en-US" altLang="zh-CN" sz="1600" dirty="0" smtClean="0">
                          <a:latin typeface="Times New Roman" pitchFamily="18" charset="0"/>
                          <a:ea typeface="黑体" pitchFamily="49" charset="-122"/>
                          <a:cs typeface="Times New Roman" pitchFamily="18" charset="0"/>
                        </a:rPr>
                        <a:t>8</a:t>
                      </a:r>
                      <a:r>
                        <a:rPr lang="zh-CN" altLang="en-US" sz="1600" dirty="0" smtClean="0">
                          <a:latin typeface="Times New Roman" pitchFamily="18" charset="0"/>
                          <a:ea typeface="黑体" pitchFamily="49" charset="-122"/>
                          <a:cs typeface="Times New Roman" pitchFamily="18" charset="0"/>
                        </a:rPr>
                        <a:t>（</a:t>
                      </a:r>
                      <a:r>
                        <a:rPr lang="en-US" altLang="zh-CN" sz="1600" dirty="0" smtClean="0">
                          <a:latin typeface="Times New Roman" pitchFamily="18" charset="0"/>
                          <a:ea typeface="黑体" pitchFamily="49" charset="-122"/>
                          <a:cs typeface="Times New Roman" pitchFamily="18" charset="0"/>
                        </a:rPr>
                        <a:t>72.7%</a:t>
                      </a:r>
                      <a:r>
                        <a:rPr lang="zh-CN" altLang="en-US" sz="1600" dirty="0" smtClean="0">
                          <a:latin typeface="Times New Roman" pitchFamily="18" charset="0"/>
                          <a:ea typeface="黑体" pitchFamily="49" charset="-122"/>
                          <a:cs typeface="Times New Roman" pitchFamily="18" charset="0"/>
                        </a:rPr>
                        <a:t>）</a:t>
                      </a:r>
                      <a:endParaRPr lang="zh-CN" altLang="en-US" sz="1600" dirty="0">
                        <a:latin typeface="Times New Roman" pitchFamily="18" charset="0"/>
                        <a:ea typeface="黑体" pitchFamily="49" charset="-122"/>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zh-CN" altLang="en-US" sz="1600" dirty="0" smtClean="0">
                          <a:solidFill>
                            <a:schemeClr val="tx1"/>
                          </a:solidFill>
                          <a:latin typeface="黑体" pitchFamily="49" charset="-122"/>
                          <a:ea typeface="黑体" pitchFamily="49" charset="-122"/>
                        </a:rPr>
                        <a:t>知识产权</a:t>
                      </a:r>
                      <a:endParaRPr lang="zh-CN" altLang="en-US" sz="1600" dirty="0">
                        <a:solidFill>
                          <a:schemeClr val="tx1"/>
                        </a:solidFill>
                        <a:latin typeface="黑体" pitchFamily="49" charset="-122"/>
                        <a:ea typeface="黑体" pitchFamily="49" charset="-122"/>
                      </a:endParaRPr>
                    </a:p>
                  </a:txBody>
                  <a:tcPr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600" kern="1200" dirty="0" smtClean="0">
                          <a:solidFill>
                            <a:schemeClr val="dk1"/>
                          </a:solidFill>
                          <a:latin typeface="Times New Roman" pitchFamily="18" charset="0"/>
                          <a:ea typeface="黑体" pitchFamily="49" charset="-122"/>
                          <a:cs typeface="Times New Roman" pitchFamily="18" charset="0"/>
                        </a:rPr>
                        <a:t>9</a:t>
                      </a:r>
                      <a:r>
                        <a:rPr lang="zh-CN" altLang="en-US" sz="1600" kern="1200" dirty="0" smtClean="0">
                          <a:solidFill>
                            <a:schemeClr val="dk1"/>
                          </a:solidFill>
                          <a:latin typeface="Times New Roman" pitchFamily="18" charset="0"/>
                          <a:ea typeface="黑体" pitchFamily="49" charset="-122"/>
                          <a:cs typeface="Times New Roman" pitchFamily="18" charset="0"/>
                        </a:rPr>
                        <a:t>（</a:t>
                      </a:r>
                      <a:r>
                        <a:rPr lang="en-US" altLang="zh-CN" sz="1600" kern="1200" dirty="0" smtClean="0">
                          <a:solidFill>
                            <a:schemeClr val="dk1"/>
                          </a:solidFill>
                          <a:latin typeface="Times New Roman" pitchFamily="18" charset="0"/>
                          <a:ea typeface="黑体" pitchFamily="49" charset="-122"/>
                          <a:cs typeface="Times New Roman" pitchFamily="18" charset="0"/>
                        </a:rPr>
                        <a:t>81.8%</a:t>
                      </a:r>
                      <a:r>
                        <a:rPr lang="zh-CN" altLang="en-US" sz="1600" kern="1200" dirty="0" smtClean="0">
                          <a:solidFill>
                            <a:schemeClr val="dk1"/>
                          </a:solidFill>
                          <a:latin typeface="Times New Roman" pitchFamily="18" charset="0"/>
                          <a:ea typeface="黑体" pitchFamily="49" charset="-122"/>
                          <a:cs typeface="Times New Roman" pitchFamily="18" charset="0"/>
                        </a:rPr>
                        <a:t>）</a:t>
                      </a:r>
                    </a:p>
                  </a:txBody>
                  <a:tcPr anchor="ctr"/>
                </a:tc>
              </a:tr>
              <a:tr h="394728">
                <a:tc>
                  <a:txBody>
                    <a:bodyPr/>
                    <a:lstStyle/>
                    <a:p>
                      <a:pPr algn="ctr"/>
                      <a:r>
                        <a:rPr lang="en-US" altLang="zh-CN" sz="1600" dirty="0" smtClean="0">
                          <a:latin typeface="Times New Roman" pitchFamily="18" charset="0"/>
                          <a:ea typeface="黑体" pitchFamily="49" charset="-122"/>
                          <a:cs typeface="Times New Roman" pitchFamily="18" charset="0"/>
                        </a:rPr>
                        <a:t>SPS</a:t>
                      </a:r>
                      <a:endParaRPr lang="zh-CN" altLang="en-US" sz="1600" dirty="0">
                        <a:latin typeface="Times New Roman" pitchFamily="18" charset="0"/>
                        <a:ea typeface="黑体" pitchFamily="49" charset="-122"/>
                        <a:cs typeface="Times New Roman" pitchFamily="18" charset="0"/>
                      </a:endParaRPr>
                    </a:p>
                  </a:txBody>
                  <a:tcPr anchor="ctr"/>
                </a:tc>
                <a:tc>
                  <a:txBody>
                    <a:bodyPr/>
                    <a:lstStyle/>
                    <a:p>
                      <a:pPr algn="ctr"/>
                      <a:r>
                        <a:rPr lang="en-US" altLang="zh-CN" sz="1600" dirty="0" smtClean="0">
                          <a:latin typeface="Times New Roman" pitchFamily="18" charset="0"/>
                          <a:ea typeface="黑体" pitchFamily="49" charset="-122"/>
                          <a:cs typeface="Times New Roman" pitchFamily="18" charset="0"/>
                        </a:rPr>
                        <a:t>11</a:t>
                      </a:r>
                      <a:r>
                        <a:rPr lang="zh-CN" altLang="en-US" sz="1600" dirty="0" smtClean="0">
                          <a:latin typeface="Times New Roman" pitchFamily="18" charset="0"/>
                          <a:ea typeface="黑体" pitchFamily="49" charset="-122"/>
                          <a:cs typeface="Times New Roman" pitchFamily="18" charset="0"/>
                        </a:rPr>
                        <a:t>（</a:t>
                      </a:r>
                      <a:r>
                        <a:rPr lang="en-US" altLang="zh-CN" sz="1600" dirty="0" smtClean="0">
                          <a:latin typeface="Times New Roman" pitchFamily="18" charset="0"/>
                          <a:ea typeface="黑体" pitchFamily="49" charset="-122"/>
                          <a:cs typeface="Times New Roman" pitchFamily="18" charset="0"/>
                        </a:rPr>
                        <a:t>100%</a:t>
                      </a:r>
                      <a:r>
                        <a:rPr lang="zh-CN" altLang="en-US" sz="1600" dirty="0" smtClean="0">
                          <a:latin typeface="Times New Roman" pitchFamily="18" charset="0"/>
                          <a:ea typeface="黑体" pitchFamily="49" charset="-122"/>
                          <a:cs typeface="Times New Roman" pitchFamily="18" charset="0"/>
                        </a:rPr>
                        <a:t>）</a:t>
                      </a:r>
                      <a:endParaRPr lang="zh-CN" altLang="en-US" sz="1600" dirty="0">
                        <a:latin typeface="Times New Roman" pitchFamily="18" charset="0"/>
                        <a:ea typeface="黑体" pitchFamily="49" charset="-122"/>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zh-CN" altLang="en-US" sz="1600" dirty="0" smtClean="0">
                          <a:solidFill>
                            <a:schemeClr val="tx1"/>
                          </a:solidFill>
                          <a:latin typeface="黑体" pitchFamily="49" charset="-122"/>
                          <a:ea typeface="黑体" pitchFamily="49" charset="-122"/>
                        </a:rPr>
                        <a:t>投资</a:t>
                      </a:r>
                      <a:endParaRPr lang="zh-CN" altLang="en-US" sz="1600" dirty="0">
                        <a:solidFill>
                          <a:schemeClr val="tx1"/>
                        </a:solidFill>
                        <a:latin typeface="黑体" pitchFamily="49" charset="-122"/>
                        <a:ea typeface="黑体" pitchFamily="49" charset="-122"/>
                      </a:endParaRPr>
                    </a:p>
                  </a:txBody>
                  <a:tcPr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600" kern="1200" dirty="0" smtClean="0">
                          <a:solidFill>
                            <a:schemeClr val="dk1"/>
                          </a:solidFill>
                          <a:latin typeface="Times New Roman" pitchFamily="18" charset="0"/>
                          <a:ea typeface="黑体" pitchFamily="49" charset="-122"/>
                          <a:cs typeface="Times New Roman" pitchFamily="18" charset="0"/>
                        </a:rPr>
                        <a:t>10</a:t>
                      </a:r>
                      <a:r>
                        <a:rPr lang="zh-CN" altLang="en-US" sz="1600" kern="1200" dirty="0" smtClean="0">
                          <a:solidFill>
                            <a:schemeClr val="dk1"/>
                          </a:solidFill>
                          <a:latin typeface="Times New Roman" pitchFamily="18" charset="0"/>
                          <a:ea typeface="黑体" pitchFamily="49" charset="-122"/>
                          <a:cs typeface="Times New Roman" pitchFamily="18" charset="0"/>
                        </a:rPr>
                        <a:t>（</a:t>
                      </a:r>
                      <a:r>
                        <a:rPr lang="en-US" altLang="zh-CN" sz="1600" kern="1200" dirty="0" smtClean="0">
                          <a:solidFill>
                            <a:schemeClr val="dk1"/>
                          </a:solidFill>
                          <a:latin typeface="Times New Roman" pitchFamily="18" charset="0"/>
                          <a:ea typeface="黑体" pitchFamily="49" charset="-122"/>
                          <a:cs typeface="Times New Roman" pitchFamily="18" charset="0"/>
                        </a:rPr>
                        <a:t>90.9%</a:t>
                      </a:r>
                      <a:r>
                        <a:rPr lang="zh-CN" altLang="en-US" sz="1600" kern="1200" dirty="0" smtClean="0">
                          <a:solidFill>
                            <a:schemeClr val="dk1"/>
                          </a:solidFill>
                          <a:latin typeface="Times New Roman" pitchFamily="18" charset="0"/>
                          <a:ea typeface="黑体" pitchFamily="49" charset="-122"/>
                          <a:cs typeface="Times New Roman" pitchFamily="18" charset="0"/>
                        </a:rPr>
                        <a:t>）</a:t>
                      </a:r>
                    </a:p>
                  </a:txBody>
                  <a:tcPr anchor="ctr"/>
                </a:tc>
              </a:tr>
              <a:tr h="394728">
                <a:tc>
                  <a:txBody>
                    <a:bodyPr/>
                    <a:lstStyle/>
                    <a:p>
                      <a:pPr algn="ctr"/>
                      <a:r>
                        <a:rPr lang="en-US" altLang="zh-CN" sz="1600" dirty="0" smtClean="0">
                          <a:latin typeface="Times New Roman" pitchFamily="18" charset="0"/>
                          <a:ea typeface="黑体" pitchFamily="49" charset="-122"/>
                          <a:cs typeface="Times New Roman" pitchFamily="18" charset="0"/>
                        </a:rPr>
                        <a:t>TBT</a:t>
                      </a:r>
                      <a:endParaRPr lang="zh-CN" altLang="en-US" sz="1600" dirty="0">
                        <a:latin typeface="Times New Roman" pitchFamily="18" charset="0"/>
                        <a:ea typeface="黑体" pitchFamily="49" charset="-122"/>
                        <a:cs typeface="Times New Roman" pitchFamily="18" charset="0"/>
                      </a:endParaRPr>
                    </a:p>
                  </a:txBody>
                  <a:tcPr anchor="ctr"/>
                </a:tc>
                <a:tc>
                  <a:txBody>
                    <a:bodyPr/>
                    <a:lstStyle/>
                    <a:p>
                      <a:pPr algn="ctr"/>
                      <a:r>
                        <a:rPr lang="en-US" altLang="zh-CN" sz="1600" dirty="0" smtClean="0">
                          <a:latin typeface="Times New Roman" pitchFamily="18" charset="0"/>
                          <a:ea typeface="黑体" pitchFamily="49" charset="-122"/>
                          <a:cs typeface="Times New Roman" pitchFamily="18" charset="0"/>
                        </a:rPr>
                        <a:t>11</a:t>
                      </a:r>
                      <a:r>
                        <a:rPr lang="zh-CN" altLang="en-US" sz="1600" dirty="0" smtClean="0">
                          <a:latin typeface="Times New Roman" pitchFamily="18" charset="0"/>
                          <a:ea typeface="黑体" pitchFamily="49" charset="-122"/>
                          <a:cs typeface="Times New Roman" pitchFamily="18" charset="0"/>
                        </a:rPr>
                        <a:t>（</a:t>
                      </a:r>
                      <a:r>
                        <a:rPr lang="en-US" altLang="zh-CN" sz="1600" dirty="0" smtClean="0">
                          <a:latin typeface="Times New Roman" pitchFamily="18" charset="0"/>
                          <a:ea typeface="黑体" pitchFamily="49" charset="-122"/>
                          <a:cs typeface="Times New Roman" pitchFamily="18" charset="0"/>
                        </a:rPr>
                        <a:t>100%</a:t>
                      </a:r>
                      <a:r>
                        <a:rPr lang="zh-CN" altLang="en-US" sz="1600" dirty="0" smtClean="0">
                          <a:latin typeface="Times New Roman" pitchFamily="18" charset="0"/>
                          <a:ea typeface="黑体" pitchFamily="49" charset="-122"/>
                          <a:cs typeface="Times New Roman" pitchFamily="18" charset="0"/>
                        </a:rPr>
                        <a:t>）</a:t>
                      </a:r>
                      <a:endParaRPr lang="zh-CN" altLang="en-US" sz="1600" dirty="0">
                        <a:latin typeface="Times New Roman" pitchFamily="18" charset="0"/>
                        <a:ea typeface="黑体" pitchFamily="49" charset="-122"/>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zh-CN" altLang="en-US" sz="1600" dirty="0" smtClean="0">
                          <a:solidFill>
                            <a:srgbClr val="FF0000"/>
                          </a:solidFill>
                          <a:latin typeface="黑体" pitchFamily="49" charset="-122"/>
                          <a:ea typeface="黑体" pitchFamily="49" charset="-122"/>
                        </a:rPr>
                        <a:t>劳工条款</a:t>
                      </a:r>
                      <a:endParaRPr lang="zh-CN" altLang="en-US" sz="1600" dirty="0">
                        <a:solidFill>
                          <a:srgbClr val="FF0000"/>
                        </a:solidFill>
                        <a:latin typeface="黑体" pitchFamily="49" charset="-122"/>
                        <a:ea typeface="黑体" pitchFamily="49" charset="-122"/>
                      </a:endParaRPr>
                    </a:p>
                  </a:txBody>
                  <a:tcPr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600" kern="1200" dirty="0" smtClean="0">
                          <a:solidFill>
                            <a:schemeClr val="dk1"/>
                          </a:solidFill>
                          <a:latin typeface="Times New Roman" pitchFamily="18" charset="0"/>
                          <a:ea typeface="黑体" pitchFamily="49" charset="-122"/>
                          <a:cs typeface="Times New Roman" pitchFamily="18" charset="0"/>
                        </a:rPr>
                        <a:t>0</a:t>
                      </a:r>
                      <a:r>
                        <a:rPr lang="zh-CN" altLang="en-US" sz="1600" kern="1200" dirty="0" smtClean="0">
                          <a:solidFill>
                            <a:schemeClr val="dk1"/>
                          </a:solidFill>
                          <a:latin typeface="Times New Roman" pitchFamily="18" charset="0"/>
                          <a:ea typeface="黑体" pitchFamily="49" charset="-122"/>
                          <a:cs typeface="Times New Roman" pitchFamily="18" charset="0"/>
                        </a:rPr>
                        <a:t>（</a:t>
                      </a:r>
                      <a:r>
                        <a:rPr lang="en-US" altLang="zh-CN" sz="1600" kern="1200" dirty="0" smtClean="0">
                          <a:solidFill>
                            <a:schemeClr val="dk1"/>
                          </a:solidFill>
                          <a:latin typeface="Times New Roman" pitchFamily="18" charset="0"/>
                          <a:ea typeface="黑体" pitchFamily="49" charset="-122"/>
                          <a:cs typeface="Times New Roman" pitchFamily="18" charset="0"/>
                        </a:rPr>
                        <a:t>0%</a:t>
                      </a:r>
                      <a:r>
                        <a:rPr lang="zh-CN" altLang="en-US" sz="1600" kern="1200" dirty="0" smtClean="0">
                          <a:solidFill>
                            <a:schemeClr val="dk1"/>
                          </a:solidFill>
                          <a:latin typeface="Times New Roman" pitchFamily="18" charset="0"/>
                          <a:ea typeface="黑体" pitchFamily="49" charset="-122"/>
                          <a:cs typeface="Times New Roman" pitchFamily="18" charset="0"/>
                        </a:rPr>
                        <a:t>）</a:t>
                      </a:r>
                    </a:p>
                  </a:txBody>
                  <a:tcPr anchor="ctr"/>
                </a:tc>
              </a:tr>
              <a:tr h="394728">
                <a:tc>
                  <a:txBody>
                    <a:bodyPr/>
                    <a:lstStyle/>
                    <a:p>
                      <a:pPr algn="ctr"/>
                      <a:r>
                        <a:rPr lang="zh-CN" altLang="en-US" sz="1600" dirty="0" smtClean="0">
                          <a:solidFill>
                            <a:srgbClr val="FF0000"/>
                          </a:solidFill>
                          <a:latin typeface="黑体" pitchFamily="49" charset="-122"/>
                          <a:ea typeface="黑体" pitchFamily="49" charset="-122"/>
                          <a:cs typeface="Times New Roman" pitchFamily="18" charset="0"/>
                        </a:rPr>
                        <a:t>国有企业</a:t>
                      </a:r>
                      <a:endParaRPr lang="zh-CN" altLang="en-US" sz="1600" dirty="0">
                        <a:solidFill>
                          <a:srgbClr val="FF0000"/>
                        </a:solidFill>
                        <a:latin typeface="黑体" pitchFamily="49" charset="-122"/>
                        <a:ea typeface="黑体" pitchFamily="49" charset="-122"/>
                        <a:cs typeface="Times New Roman" pitchFamily="18" charset="0"/>
                      </a:endParaRPr>
                    </a:p>
                  </a:txBody>
                  <a:tcPr anchor="ctr"/>
                </a:tc>
                <a:tc>
                  <a:txBody>
                    <a:bodyPr/>
                    <a:lstStyle/>
                    <a:p>
                      <a:pPr algn="ctr"/>
                      <a:r>
                        <a:rPr lang="en-US" altLang="zh-CN" sz="1600" dirty="0" smtClean="0">
                          <a:latin typeface="Times New Roman" pitchFamily="18" charset="0"/>
                          <a:ea typeface="黑体" pitchFamily="49" charset="-122"/>
                          <a:cs typeface="Times New Roman" pitchFamily="18" charset="0"/>
                        </a:rPr>
                        <a:t>0</a:t>
                      </a:r>
                      <a:r>
                        <a:rPr lang="zh-CN" altLang="en-US" sz="1600" dirty="0" smtClean="0">
                          <a:latin typeface="Times New Roman" pitchFamily="18" charset="0"/>
                          <a:ea typeface="黑体" pitchFamily="49" charset="-122"/>
                          <a:cs typeface="Times New Roman" pitchFamily="18" charset="0"/>
                        </a:rPr>
                        <a:t>（</a:t>
                      </a:r>
                      <a:r>
                        <a:rPr lang="en-US" altLang="zh-CN" sz="1600" dirty="0" smtClean="0">
                          <a:latin typeface="Times New Roman" pitchFamily="18" charset="0"/>
                          <a:ea typeface="黑体" pitchFamily="49" charset="-122"/>
                          <a:cs typeface="Times New Roman" pitchFamily="18" charset="0"/>
                        </a:rPr>
                        <a:t>0%</a:t>
                      </a:r>
                      <a:r>
                        <a:rPr lang="zh-CN" altLang="en-US" sz="1600" dirty="0" smtClean="0">
                          <a:latin typeface="Times New Roman" pitchFamily="18" charset="0"/>
                          <a:ea typeface="黑体" pitchFamily="49" charset="-122"/>
                          <a:cs typeface="Times New Roman" pitchFamily="18" charset="0"/>
                        </a:rPr>
                        <a:t>）</a:t>
                      </a:r>
                      <a:endParaRPr lang="zh-CN" altLang="en-US" sz="1600" dirty="0">
                        <a:latin typeface="Times New Roman" pitchFamily="18" charset="0"/>
                        <a:ea typeface="黑体" pitchFamily="49" charset="-122"/>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zh-CN" altLang="en-US" sz="1600" dirty="0" smtClean="0">
                          <a:solidFill>
                            <a:srgbClr val="FF0000"/>
                          </a:solidFill>
                          <a:latin typeface="黑体" pitchFamily="49" charset="-122"/>
                          <a:ea typeface="黑体" pitchFamily="49" charset="-122"/>
                        </a:rPr>
                        <a:t>规制的协同性</a:t>
                      </a:r>
                      <a:endParaRPr lang="zh-CN" altLang="en-US" sz="1600" dirty="0">
                        <a:solidFill>
                          <a:srgbClr val="FF0000"/>
                        </a:solidFill>
                        <a:latin typeface="黑体" pitchFamily="49" charset="-122"/>
                        <a:ea typeface="黑体" pitchFamily="49" charset="-122"/>
                      </a:endParaRPr>
                    </a:p>
                  </a:txBody>
                  <a:tcPr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600" kern="1200" dirty="0" smtClean="0">
                          <a:solidFill>
                            <a:schemeClr val="dk1"/>
                          </a:solidFill>
                          <a:latin typeface="Times New Roman" pitchFamily="18" charset="0"/>
                          <a:ea typeface="黑体" pitchFamily="49" charset="-122"/>
                          <a:cs typeface="Times New Roman" pitchFamily="18" charset="0"/>
                        </a:rPr>
                        <a:t>5</a:t>
                      </a:r>
                      <a:r>
                        <a:rPr lang="zh-CN" altLang="en-US" sz="1600" kern="1200" dirty="0" smtClean="0">
                          <a:solidFill>
                            <a:schemeClr val="dk1"/>
                          </a:solidFill>
                          <a:latin typeface="Times New Roman" pitchFamily="18" charset="0"/>
                          <a:ea typeface="黑体" pitchFamily="49" charset="-122"/>
                          <a:cs typeface="Times New Roman" pitchFamily="18" charset="0"/>
                        </a:rPr>
                        <a:t>（</a:t>
                      </a:r>
                      <a:r>
                        <a:rPr lang="en-US" altLang="zh-CN" sz="1600" kern="1200" dirty="0" smtClean="0">
                          <a:solidFill>
                            <a:schemeClr val="dk1"/>
                          </a:solidFill>
                          <a:latin typeface="Times New Roman" pitchFamily="18" charset="0"/>
                          <a:ea typeface="黑体" pitchFamily="49" charset="-122"/>
                          <a:cs typeface="Times New Roman" pitchFamily="18" charset="0"/>
                        </a:rPr>
                        <a:t>45.5%</a:t>
                      </a:r>
                      <a:r>
                        <a:rPr lang="zh-CN" altLang="en-US" sz="1600" kern="1200" dirty="0" smtClean="0">
                          <a:solidFill>
                            <a:schemeClr val="dk1"/>
                          </a:solidFill>
                          <a:latin typeface="Times New Roman" pitchFamily="18" charset="0"/>
                          <a:ea typeface="黑体" pitchFamily="49" charset="-122"/>
                          <a:cs typeface="Times New Roman" pitchFamily="18" charset="0"/>
                        </a:rPr>
                        <a:t>）</a:t>
                      </a:r>
                    </a:p>
                  </a:txBody>
                  <a:tcPr anchor="ctr"/>
                </a:tc>
              </a:tr>
              <a:tr h="394728">
                <a:tc>
                  <a:txBody>
                    <a:bodyPr/>
                    <a:lstStyle/>
                    <a:p>
                      <a:pPr algn="ctr"/>
                      <a:r>
                        <a:rPr lang="zh-CN" altLang="en-US" sz="1600" dirty="0" smtClean="0">
                          <a:solidFill>
                            <a:srgbClr val="FF0000"/>
                          </a:solidFill>
                          <a:latin typeface="黑体" pitchFamily="49" charset="-122"/>
                          <a:ea typeface="黑体" pitchFamily="49" charset="-122"/>
                          <a:cs typeface="Times New Roman" pitchFamily="18" charset="0"/>
                        </a:rPr>
                        <a:t>政府采购</a:t>
                      </a:r>
                      <a:endParaRPr lang="zh-CN" altLang="en-US" sz="1600" dirty="0">
                        <a:solidFill>
                          <a:srgbClr val="FF0000"/>
                        </a:solidFill>
                        <a:latin typeface="黑体" pitchFamily="49" charset="-122"/>
                        <a:ea typeface="黑体" pitchFamily="49" charset="-122"/>
                        <a:cs typeface="Times New Roman" pitchFamily="18" charset="0"/>
                      </a:endParaRPr>
                    </a:p>
                  </a:txBody>
                  <a:tcPr anchor="ctr"/>
                </a:tc>
                <a:tc>
                  <a:txBody>
                    <a:bodyPr/>
                    <a:lstStyle/>
                    <a:p>
                      <a:pPr algn="ctr"/>
                      <a:r>
                        <a:rPr lang="en-US" altLang="zh-CN" sz="1600" dirty="0" smtClean="0">
                          <a:latin typeface="Times New Roman" pitchFamily="18" charset="0"/>
                          <a:ea typeface="黑体" pitchFamily="49" charset="-122"/>
                          <a:cs typeface="Times New Roman" pitchFamily="18" charset="0"/>
                        </a:rPr>
                        <a:t>1</a:t>
                      </a:r>
                      <a:r>
                        <a:rPr lang="zh-CN" altLang="en-US" sz="1600" dirty="0" smtClean="0">
                          <a:latin typeface="Times New Roman" pitchFamily="18" charset="0"/>
                          <a:ea typeface="黑体" pitchFamily="49" charset="-122"/>
                          <a:cs typeface="Times New Roman" pitchFamily="18" charset="0"/>
                        </a:rPr>
                        <a:t>（</a:t>
                      </a:r>
                      <a:r>
                        <a:rPr lang="en-US" altLang="zh-CN" sz="1600" dirty="0" smtClean="0">
                          <a:latin typeface="Times New Roman" pitchFamily="18" charset="0"/>
                          <a:ea typeface="黑体" pitchFamily="49" charset="-122"/>
                          <a:cs typeface="Times New Roman" pitchFamily="18" charset="0"/>
                        </a:rPr>
                        <a:t>9.1%</a:t>
                      </a:r>
                      <a:r>
                        <a:rPr lang="zh-CN" altLang="en-US" sz="1600" dirty="0" smtClean="0">
                          <a:latin typeface="Times New Roman" pitchFamily="18" charset="0"/>
                          <a:ea typeface="黑体" pitchFamily="49" charset="-122"/>
                          <a:cs typeface="Times New Roman" pitchFamily="18" charset="0"/>
                        </a:rPr>
                        <a:t>）</a:t>
                      </a:r>
                      <a:endParaRPr lang="zh-CN" altLang="en-US" sz="1600" dirty="0">
                        <a:latin typeface="Times New Roman" pitchFamily="18" charset="0"/>
                        <a:ea typeface="黑体" pitchFamily="49" charset="-122"/>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zh-CN" altLang="en-US" sz="1600" dirty="0" smtClean="0">
                          <a:solidFill>
                            <a:srgbClr val="FF0000"/>
                          </a:solidFill>
                          <a:latin typeface="黑体" pitchFamily="49" charset="-122"/>
                          <a:ea typeface="黑体" pitchFamily="49" charset="-122"/>
                        </a:rPr>
                        <a:t>金融服务</a:t>
                      </a:r>
                      <a:endParaRPr lang="zh-CN" altLang="en-US" sz="1600" dirty="0">
                        <a:solidFill>
                          <a:srgbClr val="FF0000"/>
                        </a:solidFill>
                        <a:latin typeface="黑体" pitchFamily="49" charset="-122"/>
                        <a:ea typeface="黑体" pitchFamily="49" charset="-122"/>
                      </a:endParaRPr>
                    </a:p>
                  </a:txBody>
                  <a:tcPr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600" kern="1200" dirty="0" smtClean="0">
                          <a:solidFill>
                            <a:schemeClr val="dk1"/>
                          </a:solidFill>
                          <a:latin typeface="Times New Roman" pitchFamily="18" charset="0"/>
                          <a:ea typeface="黑体" pitchFamily="49" charset="-122"/>
                          <a:cs typeface="Times New Roman" pitchFamily="18" charset="0"/>
                        </a:rPr>
                        <a:t>4</a:t>
                      </a:r>
                      <a:r>
                        <a:rPr lang="zh-CN" altLang="en-US" sz="1600" kern="1200" dirty="0" smtClean="0">
                          <a:solidFill>
                            <a:schemeClr val="dk1"/>
                          </a:solidFill>
                          <a:latin typeface="Times New Roman" pitchFamily="18" charset="0"/>
                          <a:ea typeface="黑体" pitchFamily="49" charset="-122"/>
                          <a:cs typeface="Times New Roman" pitchFamily="18" charset="0"/>
                        </a:rPr>
                        <a:t>（</a:t>
                      </a:r>
                      <a:r>
                        <a:rPr lang="en-US" altLang="zh-CN" sz="1600" kern="1200" dirty="0" smtClean="0">
                          <a:solidFill>
                            <a:schemeClr val="dk1"/>
                          </a:solidFill>
                          <a:latin typeface="Times New Roman" pitchFamily="18" charset="0"/>
                          <a:ea typeface="黑体" pitchFamily="49" charset="-122"/>
                          <a:cs typeface="Times New Roman" pitchFamily="18" charset="0"/>
                        </a:rPr>
                        <a:t>36.4%</a:t>
                      </a:r>
                      <a:r>
                        <a:rPr lang="zh-CN" altLang="en-US" sz="1600" kern="1200" dirty="0" smtClean="0">
                          <a:solidFill>
                            <a:schemeClr val="dk1"/>
                          </a:solidFill>
                          <a:latin typeface="Times New Roman" pitchFamily="18" charset="0"/>
                          <a:ea typeface="黑体" pitchFamily="49" charset="-122"/>
                          <a:cs typeface="Times New Roman" pitchFamily="18" charset="0"/>
                        </a:rPr>
                        <a:t>）</a:t>
                      </a:r>
                    </a:p>
                  </a:txBody>
                  <a:tcPr anchor="ctr"/>
                </a:tc>
              </a:tr>
              <a:tr h="394728">
                <a:tc>
                  <a:txBody>
                    <a:bodyPr/>
                    <a:lstStyle/>
                    <a:p>
                      <a:pPr algn="ctr"/>
                      <a:r>
                        <a:rPr lang="zh-CN" altLang="en-US" sz="1600" dirty="0" smtClean="0">
                          <a:solidFill>
                            <a:schemeClr val="tx1"/>
                          </a:solidFill>
                          <a:latin typeface="黑体" pitchFamily="49" charset="-122"/>
                          <a:ea typeface="黑体" pitchFamily="49" charset="-122"/>
                          <a:cs typeface="Times New Roman" pitchFamily="18" charset="0"/>
                        </a:rPr>
                        <a:t>服务贸易</a:t>
                      </a:r>
                      <a:endParaRPr lang="zh-CN" altLang="en-US" sz="1600" dirty="0">
                        <a:solidFill>
                          <a:schemeClr val="tx1"/>
                        </a:solidFill>
                        <a:latin typeface="黑体" pitchFamily="49" charset="-122"/>
                        <a:ea typeface="黑体" pitchFamily="49" charset="-122"/>
                        <a:cs typeface="Times New Roman" pitchFamily="18" charset="0"/>
                      </a:endParaRPr>
                    </a:p>
                  </a:txBody>
                  <a:tcPr anchor="ctr"/>
                </a:tc>
                <a:tc>
                  <a:txBody>
                    <a:bodyPr/>
                    <a:lstStyle/>
                    <a:p>
                      <a:pPr algn="ctr"/>
                      <a:r>
                        <a:rPr lang="en-US" altLang="zh-CN" sz="1600" dirty="0" smtClean="0">
                          <a:latin typeface="Times New Roman" pitchFamily="18" charset="0"/>
                          <a:ea typeface="黑体" pitchFamily="49" charset="-122"/>
                          <a:cs typeface="Times New Roman" pitchFamily="18" charset="0"/>
                        </a:rPr>
                        <a:t>10</a:t>
                      </a:r>
                      <a:r>
                        <a:rPr lang="zh-CN" altLang="en-US" sz="1600" dirty="0" smtClean="0">
                          <a:latin typeface="Times New Roman" pitchFamily="18" charset="0"/>
                          <a:ea typeface="黑体" pitchFamily="49" charset="-122"/>
                          <a:cs typeface="Times New Roman" pitchFamily="18" charset="0"/>
                        </a:rPr>
                        <a:t>（</a:t>
                      </a:r>
                      <a:r>
                        <a:rPr lang="en-US" altLang="zh-CN" sz="1600" dirty="0" smtClean="0">
                          <a:latin typeface="Times New Roman" pitchFamily="18" charset="0"/>
                          <a:ea typeface="黑体" pitchFamily="49" charset="-122"/>
                          <a:cs typeface="Times New Roman" pitchFamily="18" charset="0"/>
                        </a:rPr>
                        <a:t>90.9%</a:t>
                      </a:r>
                      <a:r>
                        <a:rPr lang="zh-CN" altLang="en-US" sz="1600" dirty="0" smtClean="0">
                          <a:latin typeface="Times New Roman" pitchFamily="18" charset="0"/>
                          <a:ea typeface="黑体" pitchFamily="49" charset="-122"/>
                          <a:cs typeface="Times New Roman" pitchFamily="18" charset="0"/>
                        </a:rPr>
                        <a:t>）</a:t>
                      </a:r>
                      <a:endParaRPr lang="zh-CN" altLang="en-US" sz="1600" dirty="0">
                        <a:latin typeface="Times New Roman" pitchFamily="18" charset="0"/>
                        <a:ea typeface="黑体" pitchFamily="49" charset="-122"/>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zh-CN" altLang="en-US" sz="1600" dirty="0" smtClean="0">
                          <a:solidFill>
                            <a:srgbClr val="FF0000"/>
                          </a:solidFill>
                          <a:latin typeface="黑体" pitchFamily="49" charset="-122"/>
                          <a:ea typeface="黑体" pitchFamily="49" charset="-122"/>
                        </a:rPr>
                        <a:t>电子商务</a:t>
                      </a:r>
                      <a:endParaRPr lang="zh-CN" altLang="en-US" sz="1600" dirty="0">
                        <a:solidFill>
                          <a:srgbClr val="FF0000"/>
                        </a:solidFill>
                        <a:latin typeface="黑体" pitchFamily="49" charset="-122"/>
                        <a:ea typeface="黑体" pitchFamily="49" charset="-122"/>
                      </a:endParaRPr>
                    </a:p>
                  </a:txBody>
                  <a:tcPr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600" kern="1200" dirty="0" smtClean="0">
                          <a:solidFill>
                            <a:schemeClr val="dk1"/>
                          </a:solidFill>
                          <a:latin typeface="Times New Roman" pitchFamily="18" charset="0"/>
                          <a:ea typeface="黑体" pitchFamily="49" charset="-122"/>
                          <a:cs typeface="Times New Roman" pitchFamily="18" charset="0"/>
                        </a:rPr>
                        <a:t>2</a:t>
                      </a:r>
                      <a:r>
                        <a:rPr lang="zh-CN" altLang="en-US" sz="1600" kern="1200" dirty="0" smtClean="0">
                          <a:solidFill>
                            <a:schemeClr val="dk1"/>
                          </a:solidFill>
                          <a:latin typeface="Times New Roman" pitchFamily="18" charset="0"/>
                          <a:ea typeface="黑体" pitchFamily="49" charset="-122"/>
                          <a:cs typeface="Times New Roman" pitchFamily="18" charset="0"/>
                        </a:rPr>
                        <a:t>（</a:t>
                      </a:r>
                      <a:r>
                        <a:rPr lang="en-US" altLang="zh-CN" sz="1600" kern="1200" dirty="0" smtClean="0">
                          <a:solidFill>
                            <a:schemeClr val="dk1"/>
                          </a:solidFill>
                          <a:latin typeface="Times New Roman" pitchFamily="18" charset="0"/>
                          <a:ea typeface="黑体" pitchFamily="49" charset="-122"/>
                          <a:cs typeface="Times New Roman" pitchFamily="18" charset="0"/>
                        </a:rPr>
                        <a:t>18.2%</a:t>
                      </a:r>
                      <a:r>
                        <a:rPr lang="zh-CN" altLang="en-US" sz="1600" kern="1200" dirty="0" smtClean="0">
                          <a:solidFill>
                            <a:schemeClr val="dk1"/>
                          </a:solidFill>
                          <a:latin typeface="Times New Roman" pitchFamily="18" charset="0"/>
                          <a:ea typeface="黑体" pitchFamily="49" charset="-122"/>
                          <a:cs typeface="Times New Roman" pitchFamily="18" charset="0"/>
                        </a:rPr>
                        <a:t>）</a:t>
                      </a:r>
                    </a:p>
                  </a:txBody>
                  <a:tcPr anchor="ctr"/>
                </a:tc>
              </a:tr>
              <a:tr h="394728">
                <a:tc>
                  <a:txBody>
                    <a:bodyPr/>
                    <a:lstStyle/>
                    <a:p>
                      <a:pPr algn="ctr"/>
                      <a:r>
                        <a:rPr lang="zh-CN" altLang="en-US" sz="1600" dirty="0" smtClean="0">
                          <a:solidFill>
                            <a:srgbClr val="FF0000"/>
                          </a:solidFill>
                          <a:latin typeface="黑体" pitchFamily="49" charset="-122"/>
                          <a:ea typeface="黑体" pitchFamily="49" charset="-122"/>
                          <a:cs typeface="Times New Roman" pitchFamily="18" charset="0"/>
                        </a:rPr>
                        <a:t>反腐败</a:t>
                      </a:r>
                      <a:endParaRPr lang="zh-CN" altLang="en-US" sz="1600" dirty="0">
                        <a:solidFill>
                          <a:srgbClr val="FF0000"/>
                        </a:solidFill>
                        <a:latin typeface="黑体" pitchFamily="49" charset="-122"/>
                        <a:ea typeface="黑体" pitchFamily="49" charset="-122"/>
                        <a:cs typeface="Times New Roman" pitchFamily="18" charset="0"/>
                      </a:endParaRPr>
                    </a:p>
                  </a:txBody>
                  <a:tcPr anchor="ctr"/>
                </a:tc>
                <a:tc>
                  <a:txBody>
                    <a:bodyPr/>
                    <a:lstStyle/>
                    <a:p>
                      <a:pPr algn="ctr"/>
                      <a:r>
                        <a:rPr lang="en-US" altLang="zh-CN" sz="1600" dirty="0" smtClean="0">
                          <a:latin typeface="Times New Roman" pitchFamily="18" charset="0"/>
                          <a:ea typeface="黑体" pitchFamily="49" charset="-122"/>
                          <a:cs typeface="Times New Roman" pitchFamily="18" charset="0"/>
                        </a:rPr>
                        <a:t>0</a:t>
                      </a:r>
                      <a:r>
                        <a:rPr lang="zh-CN" altLang="en-US" sz="1600" dirty="0" smtClean="0">
                          <a:latin typeface="Times New Roman" pitchFamily="18" charset="0"/>
                          <a:ea typeface="黑体" pitchFamily="49" charset="-122"/>
                          <a:cs typeface="Times New Roman" pitchFamily="18" charset="0"/>
                        </a:rPr>
                        <a:t>（</a:t>
                      </a:r>
                      <a:r>
                        <a:rPr lang="en-US" altLang="zh-CN" sz="1600" dirty="0" smtClean="0">
                          <a:latin typeface="Times New Roman" pitchFamily="18" charset="0"/>
                          <a:ea typeface="黑体" pitchFamily="49" charset="-122"/>
                          <a:cs typeface="Times New Roman" pitchFamily="18" charset="0"/>
                        </a:rPr>
                        <a:t>0%</a:t>
                      </a:r>
                      <a:r>
                        <a:rPr lang="zh-CN" altLang="en-US" sz="1600" dirty="0" smtClean="0">
                          <a:latin typeface="Times New Roman" pitchFamily="18" charset="0"/>
                          <a:ea typeface="黑体" pitchFamily="49" charset="-122"/>
                          <a:cs typeface="Times New Roman" pitchFamily="18" charset="0"/>
                        </a:rPr>
                        <a:t>）</a:t>
                      </a:r>
                      <a:endParaRPr lang="zh-CN" altLang="en-US" sz="1600" dirty="0">
                        <a:latin typeface="Times New Roman" pitchFamily="18" charset="0"/>
                        <a:ea typeface="黑体" pitchFamily="49" charset="-122"/>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zh-CN" altLang="en-US" sz="1600" dirty="0" smtClean="0">
                          <a:solidFill>
                            <a:srgbClr val="FF0000"/>
                          </a:solidFill>
                          <a:latin typeface="黑体" pitchFamily="49" charset="-122"/>
                          <a:ea typeface="黑体" pitchFamily="49" charset="-122"/>
                        </a:rPr>
                        <a:t>行政和制度安排</a:t>
                      </a:r>
                      <a:endParaRPr lang="zh-CN" altLang="en-US" sz="1600" dirty="0">
                        <a:solidFill>
                          <a:srgbClr val="FF0000"/>
                        </a:solidFill>
                        <a:latin typeface="黑体" pitchFamily="49" charset="-122"/>
                        <a:ea typeface="黑体" pitchFamily="49" charset="-122"/>
                      </a:endParaRPr>
                    </a:p>
                  </a:txBody>
                  <a:tcPr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600" kern="1200" dirty="0" smtClean="0">
                          <a:solidFill>
                            <a:schemeClr val="dk1"/>
                          </a:solidFill>
                          <a:latin typeface="Times New Roman" pitchFamily="18" charset="0"/>
                          <a:ea typeface="黑体" pitchFamily="49" charset="-122"/>
                          <a:cs typeface="Times New Roman" pitchFamily="18" charset="0"/>
                        </a:rPr>
                        <a:t>0</a:t>
                      </a:r>
                      <a:r>
                        <a:rPr lang="zh-CN" altLang="en-US" sz="1600" kern="1200" dirty="0" smtClean="0">
                          <a:solidFill>
                            <a:schemeClr val="dk1"/>
                          </a:solidFill>
                          <a:latin typeface="Times New Roman" pitchFamily="18" charset="0"/>
                          <a:ea typeface="黑体" pitchFamily="49" charset="-122"/>
                          <a:cs typeface="Times New Roman" pitchFamily="18" charset="0"/>
                        </a:rPr>
                        <a:t>（</a:t>
                      </a:r>
                      <a:r>
                        <a:rPr lang="en-US" altLang="zh-CN" sz="1600" kern="1200" dirty="0" smtClean="0">
                          <a:solidFill>
                            <a:schemeClr val="dk1"/>
                          </a:solidFill>
                          <a:latin typeface="Times New Roman" pitchFamily="18" charset="0"/>
                          <a:ea typeface="黑体" pitchFamily="49" charset="-122"/>
                          <a:cs typeface="Times New Roman" pitchFamily="18" charset="0"/>
                        </a:rPr>
                        <a:t>0%</a:t>
                      </a:r>
                      <a:r>
                        <a:rPr lang="zh-CN" altLang="en-US" sz="1600" kern="1200" dirty="0" smtClean="0">
                          <a:solidFill>
                            <a:schemeClr val="dk1"/>
                          </a:solidFill>
                          <a:latin typeface="Times New Roman" pitchFamily="18" charset="0"/>
                          <a:ea typeface="黑体" pitchFamily="49" charset="-122"/>
                          <a:cs typeface="Times New Roman" pitchFamily="18" charset="0"/>
                        </a:rPr>
                        <a:t>）</a:t>
                      </a:r>
                    </a:p>
                  </a:txBody>
                  <a:tcPr anchor="ctr"/>
                </a:tc>
              </a:tr>
              <a:tr h="394728">
                <a:tc>
                  <a:txBody>
                    <a:bodyPr/>
                    <a:lstStyle/>
                    <a:p>
                      <a:pPr algn="ctr"/>
                      <a:r>
                        <a:rPr lang="zh-CN" altLang="en-US" sz="1600" dirty="0" smtClean="0">
                          <a:solidFill>
                            <a:srgbClr val="FF0000"/>
                          </a:solidFill>
                          <a:latin typeface="黑体" pitchFamily="49" charset="-122"/>
                          <a:ea typeface="黑体" pitchFamily="49" charset="-122"/>
                          <a:cs typeface="Times New Roman" pitchFamily="18" charset="0"/>
                        </a:rPr>
                        <a:t>竞争政策</a:t>
                      </a:r>
                      <a:endParaRPr lang="zh-CN" altLang="en-US" sz="1600" dirty="0">
                        <a:solidFill>
                          <a:srgbClr val="FF0000"/>
                        </a:solidFill>
                        <a:latin typeface="黑体" pitchFamily="49" charset="-122"/>
                        <a:ea typeface="黑体" pitchFamily="49" charset="-122"/>
                        <a:cs typeface="Times New Roman" pitchFamily="18" charset="0"/>
                      </a:endParaRPr>
                    </a:p>
                  </a:txBody>
                  <a:tcPr anchor="ctr"/>
                </a:tc>
                <a:tc>
                  <a:txBody>
                    <a:bodyPr/>
                    <a:lstStyle/>
                    <a:p>
                      <a:pPr algn="ctr"/>
                      <a:r>
                        <a:rPr lang="en-US" altLang="zh-CN" sz="1600" dirty="0" smtClean="0">
                          <a:latin typeface="Times New Roman" pitchFamily="18" charset="0"/>
                          <a:ea typeface="黑体" pitchFamily="49" charset="-122"/>
                          <a:cs typeface="Times New Roman" pitchFamily="18" charset="0"/>
                        </a:rPr>
                        <a:t>3</a:t>
                      </a:r>
                      <a:r>
                        <a:rPr lang="zh-CN" altLang="en-US" sz="1600" dirty="0" smtClean="0">
                          <a:latin typeface="Times New Roman" pitchFamily="18" charset="0"/>
                          <a:ea typeface="黑体" pitchFamily="49" charset="-122"/>
                          <a:cs typeface="Times New Roman" pitchFamily="18" charset="0"/>
                        </a:rPr>
                        <a:t>（</a:t>
                      </a:r>
                      <a:r>
                        <a:rPr lang="en-US" altLang="zh-CN" sz="1600" dirty="0" smtClean="0">
                          <a:latin typeface="Times New Roman" pitchFamily="18" charset="0"/>
                          <a:ea typeface="黑体" pitchFamily="49" charset="-122"/>
                          <a:cs typeface="Times New Roman" pitchFamily="18" charset="0"/>
                        </a:rPr>
                        <a:t>27.3%</a:t>
                      </a:r>
                      <a:r>
                        <a:rPr lang="zh-CN" altLang="en-US" sz="1600" dirty="0" smtClean="0">
                          <a:latin typeface="Times New Roman" pitchFamily="18" charset="0"/>
                          <a:ea typeface="黑体" pitchFamily="49" charset="-122"/>
                          <a:cs typeface="Times New Roman" pitchFamily="18" charset="0"/>
                        </a:rPr>
                        <a:t>）</a:t>
                      </a:r>
                      <a:endParaRPr lang="zh-CN" altLang="en-US" sz="1600" dirty="0">
                        <a:latin typeface="Times New Roman" pitchFamily="18" charset="0"/>
                        <a:ea typeface="黑体" pitchFamily="49" charset="-122"/>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zh-CN" altLang="en-US" sz="1600" dirty="0" smtClean="0">
                          <a:solidFill>
                            <a:srgbClr val="FF0000"/>
                          </a:solidFill>
                          <a:latin typeface="黑体" pitchFamily="49" charset="-122"/>
                          <a:ea typeface="黑体" pitchFamily="49" charset="-122"/>
                        </a:rPr>
                        <a:t>合作与能力建设</a:t>
                      </a:r>
                      <a:endParaRPr lang="zh-CN" altLang="en-US" sz="1600" dirty="0">
                        <a:solidFill>
                          <a:srgbClr val="FF0000"/>
                        </a:solidFill>
                        <a:latin typeface="黑体" pitchFamily="49" charset="-122"/>
                        <a:ea typeface="黑体" pitchFamily="49" charset="-122"/>
                      </a:endParaRPr>
                    </a:p>
                  </a:txBody>
                  <a:tcPr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600" kern="1200" dirty="0" smtClean="0">
                          <a:solidFill>
                            <a:schemeClr val="dk1"/>
                          </a:solidFill>
                          <a:latin typeface="Times New Roman" pitchFamily="18" charset="0"/>
                          <a:ea typeface="黑体" pitchFamily="49" charset="-122"/>
                          <a:cs typeface="Times New Roman" pitchFamily="18" charset="0"/>
                        </a:rPr>
                        <a:t>6</a:t>
                      </a:r>
                      <a:r>
                        <a:rPr lang="zh-CN" altLang="en-US" sz="1600" kern="1200" dirty="0" smtClean="0">
                          <a:solidFill>
                            <a:schemeClr val="dk1"/>
                          </a:solidFill>
                          <a:latin typeface="Times New Roman" pitchFamily="18" charset="0"/>
                          <a:ea typeface="黑体" pitchFamily="49" charset="-122"/>
                          <a:cs typeface="Times New Roman" pitchFamily="18" charset="0"/>
                        </a:rPr>
                        <a:t>（</a:t>
                      </a:r>
                      <a:r>
                        <a:rPr lang="en-US" altLang="zh-CN" sz="1600" kern="1200" dirty="0" smtClean="0">
                          <a:solidFill>
                            <a:schemeClr val="dk1"/>
                          </a:solidFill>
                          <a:latin typeface="Times New Roman" pitchFamily="18" charset="0"/>
                          <a:ea typeface="黑体" pitchFamily="49" charset="-122"/>
                          <a:cs typeface="Times New Roman" pitchFamily="18" charset="0"/>
                        </a:rPr>
                        <a:t>54.6%</a:t>
                      </a:r>
                      <a:r>
                        <a:rPr lang="zh-CN" altLang="en-US" sz="1600" kern="1200" dirty="0" smtClean="0">
                          <a:solidFill>
                            <a:schemeClr val="dk1"/>
                          </a:solidFill>
                          <a:latin typeface="Times New Roman" pitchFamily="18" charset="0"/>
                          <a:ea typeface="黑体" pitchFamily="49" charset="-122"/>
                          <a:cs typeface="Times New Roman" pitchFamily="18" charset="0"/>
                        </a:rPr>
                        <a:t>）</a:t>
                      </a:r>
                    </a:p>
                  </a:txBody>
                  <a:tcPr anchor="ctr"/>
                </a:tc>
              </a:tr>
              <a:tr h="394728">
                <a:tc>
                  <a:txBody>
                    <a:bodyPr/>
                    <a:lstStyle/>
                    <a:p>
                      <a:pPr algn="ctr"/>
                      <a:r>
                        <a:rPr lang="zh-CN" altLang="en-US" sz="1600" dirty="0" smtClean="0">
                          <a:solidFill>
                            <a:srgbClr val="FF0000"/>
                          </a:solidFill>
                          <a:latin typeface="黑体" pitchFamily="49" charset="-122"/>
                          <a:ea typeface="黑体" pitchFamily="49" charset="-122"/>
                          <a:cs typeface="Times New Roman" pitchFamily="18" charset="0"/>
                        </a:rPr>
                        <a:t>环境</a:t>
                      </a:r>
                      <a:endParaRPr lang="zh-CN" altLang="en-US" sz="1600" dirty="0">
                        <a:solidFill>
                          <a:srgbClr val="FF0000"/>
                        </a:solidFill>
                        <a:latin typeface="黑体" pitchFamily="49" charset="-122"/>
                        <a:ea typeface="黑体" pitchFamily="49" charset="-122"/>
                        <a:cs typeface="Times New Roman" pitchFamily="18" charset="0"/>
                      </a:endParaRPr>
                    </a:p>
                  </a:txBody>
                  <a:tcPr anchor="ctr"/>
                </a:tc>
                <a:tc>
                  <a:txBody>
                    <a:bodyPr/>
                    <a:lstStyle/>
                    <a:p>
                      <a:pPr algn="ctr"/>
                      <a:r>
                        <a:rPr lang="en-US" altLang="zh-CN" sz="1600" dirty="0" smtClean="0">
                          <a:latin typeface="Times New Roman" pitchFamily="18" charset="0"/>
                          <a:ea typeface="黑体" pitchFamily="49" charset="-122"/>
                          <a:cs typeface="Times New Roman" pitchFamily="18" charset="0"/>
                        </a:rPr>
                        <a:t>2</a:t>
                      </a:r>
                      <a:r>
                        <a:rPr lang="zh-CN" altLang="en-US" sz="1600" dirty="0" smtClean="0">
                          <a:latin typeface="Times New Roman" pitchFamily="18" charset="0"/>
                          <a:ea typeface="黑体" pitchFamily="49" charset="-122"/>
                          <a:cs typeface="Times New Roman" pitchFamily="18" charset="0"/>
                        </a:rPr>
                        <a:t>（</a:t>
                      </a:r>
                      <a:r>
                        <a:rPr lang="en-US" altLang="zh-CN" sz="1600" dirty="0" smtClean="0">
                          <a:latin typeface="Times New Roman" pitchFamily="18" charset="0"/>
                          <a:ea typeface="黑体" pitchFamily="49" charset="-122"/>
                          <a:cs typeface="Times New Roman" pitchFamily="18" charset="0"/>
                        </a:rPr>
                        <a:t>18.2%</a:t>
                      </a:r>
                      <a:r>
                        <a:rPr lang="zh-CN" altLang="en-US" sz="1600" dirty="0" smtClean="0">
                          <a:latin typeface="Times New Roman" pitchFamily="18" charset="0"/>
                          <a:ea typeface="黑体" pitchFamily="49" charset="-122"/>
                          <a:cs typeface="Times New Roman" pitchFamily="18" charset="0"/>
                        </a:rPr>
                        <a:t>）</a:t>
                      </a:r>
                      <a:endParaRPr lang="zh-CN" altLang="en-US" sz="1600" dirty="0">
                        <a:latin typeface="Times New Roman" pitchFamily="18" charset="0"/>
                        <a:ea typeface="黑体" pitchFamily="49" charset="-122"/>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zh-CN" altLang="en-US" sz="1600" dirty="0" smtClean="0">
                          <a:solidFill>
                            <a:srgbClr val="FF0000"/>
                          </a:solidFill>
                          <a:latin typeface="黑体" pitchFamily="49" charset="-122"/>
                          <a:ea typeface="黑体" pitchFamily="49" charset="-122"/>
                        </a:rPr>
                        <a:t>中小企业</a:t>
                      </a:r>
                      <a:endParaRPr lang="zh-CN" altLang="en-US" sz="1600" dirty="0">
                        <a:solidFill>
                          <a:srgbClr val="FF0000"/>
                        </a:solidFill>
                        <a:latin typeface="黑体" pitchFamily="49" charset="-122"/>
                        <a:ea typeface="黑体" pitchFamily="49" charset="-122"/>
                      </a:endParaRPr>
                    </a:p>
                  </a:txBody>
                  <a:tcPr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altLang="zh-CN" sz="1600" kern="1200" dirty="0" smtClean="0">
                          <a:solidFill>
                            <a:schemeClr val="dk1"/>
                          </a:solidFill>
                          <a:latin typeface="Times New Roman" pitchFamily="18" charset="0"/>
                          <a:ea typeface="黑体" pitchFamily="49" charset="-122"/>
                          <a:cs typeface="Times New Roman" pitchFamily="18" charset="0"/>
                        </a:rPr>
                        <a:t>2</a:t>
                      </a:r>
                      <a:r>
                        <a:rPr lang="zh-CN" altLang="en-US" sz="1600" kern="1200" dirty="0" smtClean="0">
                          <a:solidFill>
                            <a:schemeClr val="dk1"/>
                          </a:solidFill>
                          <a:latin typeface="Times New Roman" pitchFamily="18" charset="0"/>
                          <a:ea typeface="黑体" pitchFamily="49" charset="-122"/>
                          <a:cs typeface="Times New Roman" pitchFamily="18" charset="0"/>
                        </a:rPr>
                        <a:t>（</a:t>
                      </a:r>
                      <a:r>
                        <a:rPr lang="en-US" altLang="zh-CN" sz="1600" kern="1200" dirty="0" smtClean="0">
                          <a:solidFill>
                            <a:schemeClr val="dk1"/>
                          </a:solidFill>
                          <a:latin typeface="Times New Roman" pitchFamily="18" charset="0"/>
                          <a:ea typeface="黑体" pitchFamily="49" charset="-122"/>
                          <a:cs typeface="Times New Roman" pitchFamily="18" charset="0"/>
                        </a:rPr>
                        <a:t>18.2%</a:t>
                      </a:r>
                      <a:r>
                        <a:rPr lang="zh-CN" altLang="en-US" sz="1600" kern="1200" dirty="0" smtClean="0">
                          <a:solidFill>
                            <a:schemeClr val="dk1"/>
                          </a:solidFill>
                          <a:latin typeface="Times New Roman" pitchFamily="18" charset="0"/>
                          <a:ea typeface="黑体" pitchFamily="49" charset="-122"/>
                          <a:cs typeface="Times New Roman" pitchFamily="18" charset="0"/>
                        </a:rPr>
                        <a:t>）</a:t>
                      </a:r>
                    </a:p>
                  </a:txBody>
                  <a:tcPr anchor="ctr"/>
                </a:tc>
              </a:tr>
            </a:tbl>
          </a:graphicData>
        </a:graphic>
      </p:graphicFrame>
      <p:sp>
        <p:nvSpPr>
          <p:cNvPr id="7" name="TextBox 6"/>
          <p:cNvSpPr txBox="1"/>
          <p:nvPr/>
        </p:nvSpPr>
        <p:spPr>
          <a:xfrm>
            <a:off x="250000" y="6013932"/>
            <a:ext cx="8643998" cy="815608"/>
          </a:xfrm>
          <a:prstGeom prst="rect">
            <a:avLst/>
          </a:prstGeom>
          <a:noFill/>
        </p:spPr>
        <p:txBody>
          <a:bodyPr wrap="square" rtlCol="0">
            <a:spAutoFit/>
          </a:bodyPr>
          <a:lstStyle/>
          <a:p>
            <a:r>
              <a:rPr lang="zh-CN" altLang="en-US" sz="1400" dirty="0" smtClean="0">
                <a:latin typeface="华文楷体" panose="02010600040101010101" pitchFamily="2" charset="-122"/>
                <a:ea typeface="华文楷体" panose="02010600040101010101" pitchFamily="2" charset="-122"/>
                <a:cs typeface="Times New Roman" pitchFamily="18" charset="0"/>
              </a:rPr>
              <a:t>注：本表统计了中国已签订的</a:t>
            </a:r>
            <a:r>
              <a:rPr lang="en-US" altLang="zh-CN" sz="1400" dirty="0" smtClean="0">
                <a:latin typeface="华文楷体" panose="02010600040101010101" pitchFamily="2" charset="-122"/>
                <a:ea typeface="华文楷体" panose="02010600040101010101" pitchFamily="2" charset="-122"/>
                <a:cs typeface="Times New Roman" pitchFamily="18" charset="0"/>
              </a:rPr>
              <a:t>11</a:t>
            </a:r>
            <a:r>
              <a:rPr lang="zh-CN" altLang="en-US" sz="1400" dirty="0" smtClean="0">
                <a:latin typeface="华文楷体" panose="02010600040101010101" pitchFamily="2" charset="-122"/>
                <a:ea typeface="华文楷体" panose="02010600040101010101" pitchFamily="2" charset="-122"/>
                <a:cs typeface="Times New Roman" pitchFamily="18" charset="0"/>
              </a:rPr>
              <a:t>个</a:t>
            </a:r>
            <a:r>
              <a:rPr lang="en-US" altLang="zh-CN" sz="1400" dirty="0" smtClean="0">
                <a:latin typeface="华文楷体" panose="02010600040101010101" pitchFamily="2" charset="-122"/>
                <a:ea typeface="华文楷体" panose="02010600040101010101" pitchFamily="2" charset="-122"/>
                <a:cs typeface="Times New Roman" pitchFamily="18" charset="0"/>
              </a:rPr>
              <a:t>RTAs/FTAs</a:t>
            </a:r>
            <a:r>
              <a:rPr lang="zh-CN" altLang="en-US" sz="1400" dirty="0" smtClean="0">
                <a:latin typeface="华文楷体" panose="02010600040101010101" pitchFamily="2" charset="-122"/>
                <a:ea typeface="华文楷体" panose="02010600040101010101" pitchFamily="2" charset="-122"/>
                <a:cs typeface="Times New Roman" pitchFamily="18" charset="0"/>
              </a:rPr>
              <a:t>的相关数据，未包含内地与港澳框架协议；“比重”指标代表包含该项新规则的协议占中国已签订协议总数的百分比。</a:t>
            </a:r>
            <a:endParaRPr lang="en-US" altLang="zh-CN" sz="1400" dirty="0" smtClean="0">
              <a:latin typeface="华文楷体" panose="02010600040101010101" pitchFamily="2" charset="-122"/>
              <a:ea typeface="华文楷体" panose="02010600040101010101" pitchFamily="2" charset="-122"/>
              <a:cs typeface="Times New Roman" pitchFamily="18" charset="0"/>
            </a:endParaRPr>
          </a:p>
          <a:p>
            <a:pPr>
              <a:spcBef>
                <a:spcPts val="600"/>
              </a:spcBef>
            </a:pPr>
            <a:r>
              <a:rPr lang="zh-CN" altLang="en-US" sz="1400" dirty="0" smtClean="0">
                <a:latin typeface="华文楷体" panose="02010600040101010101" pitchFamily="2" charset="-122"/>
                <a:ea typeface="华文楷体" panose="02010600040101010101" pitchFamily="2" charset="-122"/>
                <a:cs typeface="Times New Roman" pitchFamily="18" charset="0"/>
              </a:rPr>
              <a:t>数据来源：根据中国自由贸易区服务网发布的“中国已签协议的自贸区”文本整理得到</a:t>
            </a:r>
            <a:endParaRPr lang="zh-CN" altLang="en-US" sz="1400" dirty="0">
              <a:latin typeface="华文楷体" panose="02010600040101010101" pitchFamily="2" charset="-122"/>
              <a:ea typeface="华文楷体" panose="02010600040101010101" pitchFamily="2" charset="-122"/>
            </a:endParaRPr>
          </a:p>
        </p:txBody>
      </p:sp>
      <p:sp>
        <p:nvSpPr>
          <p:cNvPr id="5" name="标题 1"/>
          <p:cNvSpPr txBox="1">
            <a:spLocks/>
          </p:cNvSpPr>
          <p:nvPr/>
        </p:nvSpPr>
        <p:spPr>
          <a:xfrm>
            <a:off x="374848" y="167831"/>
            <a:ext cx="8229600" cy="82487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600" b="1" dirty="0" smtClean="0">
                <a:solidFill>
                  <a:srgbClr val="FF0000"/>
                </a:solidFill>
                <a:latin typeface="华文中宋" panose="02010600040101010101" pitchFamily="2" charset="-122"/>
                <a:ea typeface="华文中宋" panose="02010600040101010101" pitchFamily="2" charset="-122"/>
              </a:rPr>
              <a:t>中国</a:t>
            </a:r>
            <a:r>
              <a:rPr lang="zh-CN" altLang="en-US" sz="3600" b="1" dirty="0">
                <a:solidFill>
                  <a:srgbClr val="FF0000"/>
                </a:solidFill>
                <a:latin typeface="华文中宋" panose="02010600040101010101" pitchFamily="2" charset="-122"/>
                <a:ea typeface="华文中宋" panose="02010600040101010101" pitchFamily="2" charset="-122"/>
              </a:rPr>
              <a:t>新</a:t>
            </a:r>
            <a:r>
              <a:rPr lang="zh-CN" altLang="en-US" sz="3600" b="1" dirty="0" smtClean="0">
                <a:solidFill>
                  <a:srgbClr val="FF0000"/>
                </a:solidFill>
                <a:latin typeface="华文中宋" panose="02010600040101010101" pitchFamily="2" charset="-122"/>
                <a:ea typeface="华文中宋" panose="02010600040101010101" pitchFamily="2" charset="-122"/>
              </a:rPr>
              <a:t>规则的承诺、立法</a:t>
            </a:r>
            <a:r>
              <a:rPr lang="zh-CN" altLang="en-US" sz="3600" b="1" dirty="0">
                <a:solidFill>
                  <a:srgbClr val="FF0000"/>
                </a:solidFill>
                <a:latin typeface="华文中宋" panose="02010600040101010101" pitchFamily="2" charset="-122"/>
                <a:ea typeface="华文中宋" panose="02010600040101010101" pitchFamily="2" charset="-122"/>
              </a:rPr>
              <a:t>与实施的国内经验</a:t>
            </a:r>
            <a:r>
              <a:rPr lang="en-US" altLang="zh-CN" sz="3600" b="1" dirty="0">
                <a:solidFill>
                  <a:srgbClr val="FF0000"/>
                </a:solidFill>
                <a:latin typeface="华文中宋" panose="02010600040101010101" pitchFamily="2" charset="-122"/>
                <a:ea typeface="华文中宋" panose="02010600040101010101" pitchFamily="2" charset="-122"/>
              </a:rPr>
              <a:t> </a:t>
            </a:r>
            <a:endParaRPr lang="zh-CN" altLang="en-US" sz="3600" b="1" dirty="0">
              <a:solidFill>
                <a:srgbClr val="FF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877838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357188" y="285750"/>
            <a:ext cx="8358187" cy="1143000"/>
          </a:xfrm>
        </p:spPr>
        <p:txBody>
          <a:bodyPr>
            <a:normAutofit/>
          </a:bodyPr>
          <a:lstStyle/>
          <a:p>
            <a:r>
              <a:rPr lang="en-US" altLang="zh-CN" sz="2800" b="1" dirty="0" smtClean="0">
                <a:solidFill>
                  <a:schemeClr val="tx2"/>
                </a:solidFill>
                <a:latin typeface="华文中宋" panose="02010600040101010101" pitchFamily="2" charset="-122"/>
                <a:ea typeface="华文中宋" panose="02010600040101010101" pitchFamily="2" charset="-122"/>
              </a:rPr>
              <a:t>TPP</a:t>
            </a:r>
            <a:r>
              <a:rPr lang="zh-CN" altLang="en-US" sz="2800" b="1" dirty="0" smtClean="0">
                <a:solidFill>
                  <a:schemeClr val="tx2"/>
                </a:solidFill>
                <a:latin typeface="华文中宋" panose="02010600040101010101" pitchFamily="2" charset="-122"/>
                <a:ea typeface="华文中宋" panose="02010600040101010101" pitchFamily="2" charset="-122"/>
              </a:rPr>
              <a:t>贸易</a:t>
            </a:r>
            <a:r>
              <a:rPr lang="zh-CN" altLang="en-US" sz="2800" b="1" dirty="0">
                <a:solidFill>
                  <a:schemeClr val="tx2"/>
                </a:solidFill>
                <a:latin typeface="华文中宋" panose="02010600040101010101" pitchFamily="2" charset="-122"/>
                <a:ea typeface="华文中宋" panose="02010600040101010101" pitchFamily="2" charset="-122"/>
              </a:rPr>
              <a:t>投资</a:t>
            </a:r>
            <a:r>
              <a:rPr lang="zh-CN" altLang="en-US" sz="2800" b="1" dirty="0" smtClean="0">
                <a:solidFill>
                  <a:schemeClr val="tx2"/>
                </a:solidFill>
                <a:latin typeface="华文中宋" panose="02010600040101010101" pitchFamily="2" charset="-122"/>
                <a:ea typeface="华文中宋" panose="02010600040101010101" pitchFamily="2" charset="-122"/>
              </a:rPr>
              <a:t>新规则的焦点条款</a:t>
            </a:r>
          </a:p>
        </p:txBody>
      </p:sp>
      <p:sp>
        <p:nvSpPr>
          <p:cNvPr id="22531"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7274E8F-8083-4B22-B268-70426E142B41}" type="slidenum">
              <a:rPr lang="en-US" altLang="zh-CN" sz="1200" smtClean="0">
                <a:solidFill>
                  <a:srgbClr val="898989"/>
                </a:solidFill>
              </a:rPr>
              <a:pPr>
                <a:spcBef>
                  <a:spcPct val="0"/>
                </a:spcBef>
                <a:buFontTx/>
                <a:buNone/>
              </a:pPr>
              <a:t>41</a:t>
            </a:fld>
            <a:endParaRPr lang="zh-CN" altLang="zh-CN" sz="1200" smtClean="0">
              <a:solidFill>
                <a:srgbClr val="898989"/>
              </a:solidFill>
            </a:endParaRPr>
          </a:p>
        </p:txBody>
      </p:sp>
      <p:sp>
        <p:nvSpPr>
          <p:cNvPr id="6" name="圆角矩形 5"/>
          <p:cNvSpPr/>
          <p:nvPr/>
        </p:nvSpPr>
        <p:spPr>
          <a:xfrm>
            <a:off x="2500313" y="1571625"/>
            <a:ext cx="6215062" cy="357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t>货物零关税；纺织品和服装原产地规则（“从纱原则”）</a:t>
            </a:r>
          </a:p>
        </p:txBody>
      </p:sp>
      <p:sp>
        <p:nvSpPr>
          <p:cNvPr id="8" name="圆角矩形 7"/>
          <p:cNvSpPr/>
          <p:nvPr/>
        </p:nvSpPr>
        <p:spPr>
          <a:xfrm>
            <a:off x="2500313" y="2000250"/>
            <a:ext cx="6215062" cy="357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t>在七个特定行业推广共通监管模式</a:t>
            </a:r>
          </a:p>
        </p:txBody>
      </p:sp>
      <p:sp>
        <p:nvSpPr>
          <p:cNvPr id="9" name="圆角矩形 8"/>
          <p:cNvSpPr/>
          <p:nvPr/>
        </p:nvSpPr>
        <p:spPr>
          <a:xfrm>
            <a:off x="2500313" y="2428875"/>
            <a:ext cx="6215062" cy="357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t>准入前国民待遇</a:t>
            </a:r>
            <a:r>
              <a:rPr lang="en-US" altLang="zh-CN" sz="1600" dirty="0"/>
              <a:t>+</a:t>
            </a:r>
            <a:r>
              <a:rPr lang="zh-CN" altLang="en-US" sz="1600" dirty="0"/>
              <a:t>负面清单、</a:t>
            </a:r>
            <a:r>
              <a:rPr lang="en-US" altLang="zh-CN" sz="1600" dirty="0"/>
              <a:t>ISDS</a:t>
            </a:r>
            <a:r>
              <a:rPr lang="zh-CN" altLang="en-US" sz="1600" dirty="0"/>
              <a:t>机制</a:t>
            </a:r>
          </a:p>
        </p:txBody>
      </p:sp>
      <p:sp>
        <p:nvSpPr>
          <p:cNvPr id="10" name="圆角矩形 9"/>
          <p:cNvSpPr/>
          <p:nvPr/>
        </p:nvSpPr>
        <p:spPr>
          <a:xfrm>
            <a:off x="2500313" y="2857500"/>
            <a:ext cx="6215062" cy="357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t>服务贸易负面清单、禁止数量限制与法律实体限制</a:t>
            </a:r>
          </a:p>
        </p:txBody>
      </p:sp>
      <p:sp>
        <p:nvSpPr>
          <p:cNvPr id="11" name="圆角矩形 10"/>
          <p:cNvSpPr/>
          <p:nvPr/>
        </p:nvSpPr>
        <p:spPr>
          <a:xfrm>
            <a:off x="2500313" y="3286125"/>
            <a:ext cx="6215062"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400" dirty="0"/>
              <a:t>禁止强制要求使用本地服务器存储数据，禁止强制要求提交或开放软件源代码，禁止网络封锁</a:t>
            </a:r>
          </a:p>
        </p:txBody>
      </p:sp>
      <p:sp>
        <p:nvSpPr>
          <p:cNvPr id="12" name="圆角矩形 11"/>
          <p:cNvSpPr/>
          <p:nvPr/>
        </p:nvSpPr>
        <p:spPr>
          <a:xfrm>
            <a:off x="428625" y="1571625"/>
            <a:ext cx="1785938"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solidFill>
                  <a:schemeClr val="tx1"/>
                </a:solidFill>
              </a:rPr>
              <a:t>货物贸易</a:t>
            </a:r>
          </a:p>
        </p:txBody>
      </p:sp>
      <p:sp>
        <p:nvSpPr>
          <p:cNvPr id="14" name="圆角矩形 13"/>
          <p:cNvSpPr/>
          <p:nvPr/>
        </p:nvSpPr>
        <p:spPr>
          <a:xfrm>
            <a:off x="428625" y="2000250"/>
            <a:ext cx="1785938"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solidFill>
                  <a:schemeClr val="tx1"/>
                </a:solidFill>
              </a:rPr>
              <a:t>技术性贸易壁垒</a:t>
            </a:r>
          </a:p>
        </p:txBody>
      </p:sp>
      <p:sp>
        <p:nvSpPr>
          <p:cNvPr id="15" name="圆角矩形 14"/>
          <p:cNvSpPr/>
          <p:nvPr/>
        </p:nvSpPr>
        <p:spPr>
          <a:xfrm>
            <a:off x="428625" y="2428875"/>
            <a:ext cx="1785938"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solidFill>
                  <a:schemeClr val="tx1"/>
                </a:solidFill>
              </a:rPr>
              <a:t>投资</a:t>
            </a:r>
          </a:p>
        </p:txBody>
      </p:sp>
      <p:sp>
        <p:nvSpPr>
          <p:cNvPr id="16" name="圆角矩形 15"/>
          <p:cNvSpPr/>
          <p:nvPr/>
        </p:nvSpPr>
        <p:spPr>
          <a:xfrm>
            <a:off x="428625" y="2857500"/>
            <a:ext cx="1785938"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solidFill>
                  <a:schemeClr val="tx1"/>
                </a:solidFill>
              </a:rPr>
              <a:t>服务贸易</a:t>
            </a:r>
          </a:p>
        </p:txBody>
      </p:sp>
      <p:sp>
        <p:nvSpPr>
          <p:cNvPr id="17" name="圆角矩形 16"/>
          <p:cNvSpPr/>
          <p:nvPr/>
        </p:nvSpPr>
        <p:spPr>
          <a:xfrm>
            <a:off x="428625" y="3286125"/>
            <a:ext cx="1785938"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solidFill>
                  <a:schemeClr val="tx1"/>
                </a:solidFill>
              </a:rPr>
              <a:t>电子商务</a:t>
            </a:r>
          </a:p>
        </p:txBody>
      </p:sp>
      <p:sp>
        <p:nvSpPr>
          <p:cNvPr id="18" name="圆角矩形 17"/>
          <p:cNvSpPr/>
          <p:nvPr/>
        </p:nvSpPr>
        <p:spPr>
          <a:xfrm>
            <a:off x="428625" y="3857625"/>
            <a:ext cx="1785938"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solidFill>
                  <a:schemeClr val="tx1"/>
                </a:solidFill>
              </a:rPr>
              <a:t>政府采购</a:t>
            </a:r>
          </a:p>
        </p:txBody>
      </p:sp>
      <p:sp>
        <p:nvSpPr>
          <p:cNvPr id="19" name="圆角矩形 18"/>
          <p:cNvSpPr/>
          <p:nvPr/>
        </p:nvSpPr>
        <p:spPr>
          <a:xfrm>
            <a:off x="2500313" y="3857625"/>
            <a:ext cx="6215062" cy="357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t>涉及政府采购的实体和活动的正面清单、问责制</a:t>
            </a:r>
          </a:p>
        </p:txBody>
      </p:sp>
      <p:sp>
        <p:nvSpPr>
          <p:cNvPr id="20" name="圆角矩形 19"/>
          <p:cNvSpPr/>
          <p:nvPr/>
        </p:nvSpPr>
        <p:spPr>
          <a:xfrm>
            <a:off x="428625" y="4357688"/>
            <a:ext cx="1785938"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solidFill>
                  <a:schemeClr val="tx1"/>
                </a:solidFill>
              </a:rPr>
              <a:t>国有企业</a:t>
            </a:r>
          </a:p>
        </p:txBody>
      </p:sp>
      <p:sp>
        <p:nvSpPr>
          <p:cNvPr id="21" name="圆角矩形 20"/>
          <p:cNvSpPr/>
          <p:nvPr/>
        </p:nvSpPr>
        <p:spPr>
          <a:xfrm>
            <a:off x="2500313" y="4286250"/>
            <a:ext cx="6215062"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400" dirty="0"/>
              <a:t>不得向国企提供非商业性帮助的方式；提供国企名单；说明政府对有关国企的所有权、控制权和所提供的非商业性帮助的范围和程度</a:t>
            </a:r>
          </a:p>
        </p:txBody>
      </p:sp>
      <p:sp>
        <p:nvSpPr>
          <p:cNvPr id="22" name="圆角矩形 21"/>
          <p:cNvSpPr/>
          <p:nvPr/>
        </p:nvSpPr>
        <p:spPr>
          <a:xfrm>
            <a:off x="428625" y="4929188"/>
            <a:ext cx="1785938"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solidFill>
                  <a:schemeClr val="tx1"/>
                </a:solidFill>
              </a:rPr>
              <a:t>知识产权</a:t>
            </a:r>
          </a:p>
        </p:txBody>
      </p:sp>
      <p:sp>
        <p:nvSpPr>
          <p:cNvPr id="23" name="圆角矩形 22"/>
          <p:cNvSpPr/>
          <p:nvPr/>
        </p:nvSpPr>
        <p:spPr>
          <a:xfrm>
            <a:off x="2500313" y="4857750"/>
            <a:ext cx="6215062"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400" dirty="0"/>
              <a:t>在生物制药方面实施对非披露测试数据以及新药或农用化学制品为获得上市许可所提交的其他数据的保护</a:t>
            </a:r>
          </a:p>
        </p:txBody>
      </p:sp>
      <p:sp>
        <p:nvSpPr>
          <p:cNvPr id="24" name="圆角矩形 23"/>
          <p:cNvSpPr/>
          <p:nvPr/>
        </p:nvSpPr>
        <p:spPr>
          <a:xfrm>
            <a:off x="428625" y="5500688"/>
            <a:ext cx="1785938"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solidFill>
                  <a:schemeClr val="tx1"/>
                </a:solidFill>
              </a:rPr>
              <a:t>劳工</a:t>
            </a:r>
          </a:p>
        </p:txBody>
      </p:sp>
      <p:sp>
        <p:nvSpPr>
          <p:cNvPr id="25" name="圆角矩形 24"/>
          <p:cNvSpPr/>
          <p:nvPr/>
        </p:nvSpPr>
        <p:spPr>
          <a:xfrm>
            <a:off x="2428875" y="5429250"/>
            <a:ext cx="6286500"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400" dirty="0"/>
              <a:t>承诺基本劳工权利：组织和参与工会的自由和集体议价的权利、消灭强迫劳动、消灭童工、消除雇佣歧视；承诺制定法律规定最低工资、最长工作时间、职业安全和健康条件等</a:t>
            </a:r>
          </a:p>
        </p:txBody>
      </p:sp>
      <p:sp>
        <p:nvSpPr>
          <p:cNvPr id="26" name="圆角矩形 25"/>
          <p:cNvSpPr/>
          <p:nvPr/>
        </p:nvSpPr>
        <p:spPr>
          <a:xfrm>
            <a:off x="428625" y="6215063"/>
            <a:ext cx="1785938"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solidFill>
                  <a:schemeClr val="tx1"/>
                </a:solidFill>
              </a:rPr>
              <a:t>规制协同</a:t>
            </a:r>
          </a:p>
        </p:txBody>
      </p:sp>
      <p:sp>
        <p:nvSpPr>
          <p:cNvPr id="27" name="圆角矩形 26"/>
          <p:cNvSpPr/>
          <p:nvPr/>
        </p:nvSpPr>
        <p:spPr>
          <a:xfrm>
            <a:off x="2428875" y="6215063"/>
            <a:ext cx="6286500" cy="357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t>良好规则措施</a:t>
            </a:r>
          </a:p>
        </p:txBody>
      </p:sp>
    </p:spTree>
    <p:extLst>
      <p:ext uri="{BB962C8B-B14F-4D97-AF65-F5344CB8AC3E}">
        <p14:creationId xmlns:p14="http://schemas.microsoft.com/office/powerpoint/2010/main" val="652578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570F4FF-6EA8-466A-8A0A-E42FC5A0654A}" type="slidenum">
              <a:rPr lang="zh-CN" altLang="en-US" smtClean="0"/>
              <a:pPr/>
              <a:t>42</a:t>
            </a:fld>
            <a:endParaRPr lang="zh-CN" altLang="en-US"/>
          </a:p>
        </p:txBody>
      </p:sp>
      <p:graphicFrame>
        <p:nvGraphicFramePr>
          <p:cNvPr id="5" name="内容占位符 4"/>
          <p:cNvGraphicFramePr>
            <a:graphicFrameLocks noGrp="1"/>
          </p:cNvGraphicFramePr>
          <p:nvPr>
            <p:ph idx="1"/>
            <p:extLst>
              <p:ext uri="{D42A27DB-BD31-4B8C-83A1-F6EECF244321}">
                <p14:modId xmlns:p14="http://schemas.microsoft.com/office/powerpoint/2010/main" val="51305085"/>
              </p:ext>
            </p:extLst>
          </p:nvPr>
        </p:nvGraphicFramePr>
        <p:xfrm>
          <a:off x="349188" y="1735129"/>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p:cNvSpPr txBox="1"/>
          <p:nvPr/>
        </p:nvSpPr>
        <p:spPr>
          <a:xfrm>
            <a:off x="791580" y="1178206"/>
            <a:ext cx="7560840" cy="461665"/>
          </a:xfrm>
          <a:prstGeom prst="rect">
            <a:avLst/>
          </a:prstGeom>
          <a:noFill/>
        </p:spPr>
        <p:txBody>
          <a:bodyPr wrap="square" rtlCol="0">
            <a:spAutoFit/>
          </a:bodyPr>
          <a:lstStyle/>
          <a:p>
            <a:r>
              <a:rPr lang="zh-CN" altLang="en-US" sz="2400" b="1" dirty="0" smtClean="0"/>
              <a:t>按类型划分的全球</a:t>
            </a:r>
            <a:r>
              <a:rPr lang="en-US" altLang="zh-CN" sz="2400" b="1" dirty="0" smtClean="0"/>
              <a:t>RTAs/FTAs</a:t>
            </a:r>
            <a:r>
              <a:rPr lang="zh-CN" altLang="en-US" sz="2400" b="1" dirty="0" smtClean="0"/>
              <a:t>涵盖新规则的数目：投资</a:t>
            </a:r>
            <a:endParaRPr lang="zh-CN" altLang="en-US" sz="2400" b="1" dirty="0"/>
          </a:p>
        </p:txBody>
      </p:sp>
      <p:sp>
        <p:nvSpPr>
          <p:cNvPr id="2" name="矩形 1"/>
          <p:cNvSpPr/>
          <p:nvPr/>
        </p:nvSpPr>
        <p:spPr>
          <a:xfrm>
            <a:off x="253881" y="260648"/>
            <a:ext cx="7366119" cy="707886"/>
          </a:xfrm>
          <a:prstGeom prst="rect">
            <a:avLst/>
          </a:prstGeom>
        </p:spPr>
        <p:txBody>
          <a:bodyPr wrap="none">
            <a:spAutoFit/>
          </a:bodyPr>
          <a:lstStyle/>
          <a:p>
            <a:r>
              <a:rPr lang="zh-CN" altLang="en-US" sz="4000" b="1" dirty="0">
                <a:solidFill>
                  <a:srgbClr val="FF0000"/>
                </a:solidFill>
                <a:latin typeface="华文中宋" panose="02010600040101010101" pitchFamily="2" charset="-122"/>
                <a:ea typeface="华文中宋" panose="02010600040101010101" pitchFamily="2" charset="-122"/>
              </a:rPr>
              <a:t>其他国家对新规则的响应与支持</a:t>
            </a:r>
          </a:p>
        </p:txBody>
      </p:sp>
      <p:sp>
        <p:nvSpPr>
          <p:cNvPr id="8" name="文本框 7"/>
          <p:cNvSpPr txBox="1"/>
          <p:nvPr/>
        </p:nvSpPr>
        <p:spPr>
          <a:xfrm>
            <a:off x="349188" y="6261092"/>
            <a:ext cx="5328592" cy="338554"/>
          </a:xfrm>
          <a:prstGeom prst="rect">
            <a:avLst/>
          </a:prstGeom>
          <a:noFill/>
        </p:spPr>
        <p:txBody>
          <a:bodyPr wrap="square" rtlCol="0">
            <a:spAutoFit/>
          </a:bodyPr>
          <a:lstStyle/>
          <a:p>
            <a:r>
              <a:rPr lang="zh-CN" altLang="en-US" sz="1600" dirty="0" smtClean="0"/>
              <a:t>资料来源：根据</a:t>
            </a:r>
            <a:r>
              <a:rPr lang="en-US" altLang="zh-CN" sz="1600" dirty="0" smtClean="0"/>
              <a:t>WTO RTAs/FTAs</a:t>
            </a:r>
            <a:r>
              <a:rPr lang="zh-CN" altLang="en-US" sz="1600" dirty="0" smtClean="0"/>
              <a:t>数据库和</a:t>
            </a:r>
            <a:r>
              <a:rPr lang="en-US" altLang="zh-CN" sz="1600" dirty="0" smtClean="0"/>
              <a:t>HMS</a:t>
            </a:r>
            <a:r>
              <a:rPr lang="zh-CN" altLang="en-US" sz="1600" dirty="0" smtClean="0"/>
              <a:t>数据库计算</a:t>
            </a:r>
            <a:endParaRPr lang="zh-CN" altLang="en-US" sz="1600" dirty="0"/>
          </a:p>
        </p:txBody>
      </p:sp>
    </p:spTree>
    <p:extLst>
      <p:ext uri="{BB962C8B-B14F-4D97-AF65-F5344CB8AC3E}">
        <p14:creationId xmlns:p14="http://schemas.microsoft.com/office/powerpoint/2010/main" val="3339273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570F4FF-6EA8-466A-8A0A-E42FC5A0654A}" type="slidenum">
              <a:rPr lang="zh-CN" altLang="en-US" smtClean="0"/>
              <a:pPr/>
              <a:t>43</a:t>
            </a:fld>
            <a:endParaRPr lang="zh-CN" altLang="en-US"/>
          </a:p>
        </p:txBody>
      </p:sp>
      <p:graphicFrame>
        <p:nvGraphicFramePr>
          <p:cNvPr id="5" name="内容占位符 4"/>
          <p:cNvGraphicFramePr>
            <a:graphicFrameLocks noGrp="1"/>
          </p:cNvGraphicFramePr>
          <p:nvPr>
            <p:ph idx="1"/>
            <p:extLst/>
          </p:nvPr>
        </p:nvGraphicFramePr>
        <p:xfrm>
          <a:off x="488831" y="133865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p:cNvSpPr txBox="1"/>
          <p:nvPr/>
        </p:nvSpPr>
        <p:spPr>
          <a:xfrm>
            <a:off x="683568" y="692696"/>
            <a:ext cx="7560840" cy="461665"/>
          </a:xfrm>
          <a:prstGeom prst="rect">
            <a:avLst/>
          </a:prstGeom>
          <a:noFill/>
        </p:spPr>
        <p:txBody>
          <a:bodyPr wrap="square" rtlCol="0">
            <a:spAutoFit/>
          </a:bodyPr>
          <a:lstStyle/>
          <a:p>
            <a:r>
              <a:rPr lang="zh-CN" altLang="en-US" sz="2400" b="1" dirty="0" smtClean="0"/>
              <a:t>按类型划分的全球</a:t>
            </a:r>
            <a:r>
              <a:rPr lang="en-US" altLang="zh-CN" sz="2400" b="1" dirty="0" smtClean="0"/>
              <a:t>RTAs/FTAs</a:t>
            </a:r>
            <a:r>
              <a:rPr lang="zh-CN" altLang="en-US" sz="2400" b="1" dirty="0" smtClean="0"/>
              <a:t>涵盖新规则的数目：环境</a:t>
            </a:r>
            <a:endParaRPr lang="zh-CN" altLang="en-US" sz="2400" b="1" dirty="0"/>
          </a:p>
        </p:txBody>
      </p:sp>
      <p:sp>
        <p:nvSpPr>
          <p:cNvPr id="9" name="文本框 8"/>
          <p:cNvSpPr txBox="1"/>
          <p:nvPr/>
        </p:nvSpPr>
        <p:spPr>
          <a:xfrm>
            <a:off x="506143" y="5970751"/>
            <a:ext cx="5328592" cy="338554"/>
          </a:xfrm>
          <a:prstGeom prst="rect">
            <a:avLst/>
          </a:prstGeom>
          <a:noFill/>
        </p:spPr>
        <p:txBody>
          <a:bodyPr wrap="square" rtlCol="0">
            <a:spAutoFit/>
          </a:bodyPr>
          <a:lstStyle/>
          <a:p>
            <a:r>
              <a:rPr lang="zh-CN" altLang="en-US" sz="1600" dirty="0" smtClean="0"/>
              <a:t>资料来源：根据</a:t>
            </a:r>
            <a:r>
              <a:rPr lang="en-US" altLang="zh-CN" sz="1600" dirty="0" smtClean="0"/>
              <a:t>WTO RTAs/FTAs</a:t>
            </a:r>
            <a:r>
              <a:rPr lang="zh-CN" altLang="en-US" sz="1600" dirty="0" smtClean="0"/>
              <a:t>数据库和</a:t>
            </a:r>
            <a:r>
              <a:rPr lang="en-US" altLang="zh-CN" sz="1600" dirty="0" smtClean="0"/>
              <a:t>HMS</a:t>
            </a:r>
            <a:r>
              <a:rPr lang="zh-CN" altLang="en-US" sz="1600" dirty="0" smtClean="0"/>
              <a:t>数据库计算</a:t>
            </a:r>
            <a:endParaRPr lang="zh-CN" altLang="en-US" sz="1600" dirty="0"/>
          </a:p>
        </p:txBody>
      </p:sp>
    </p:spTree>
    <p:extLst>
      <p:ext uri="{BB962C8B-B14F-4D97-AF65-F5344CB8AC3E}">
        <p14:creationId xmlns:p14="http://schemas.microsoft.com/office/powerpoint/2010/main" val="20260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570F4FF-6EA8-466A-8A0A-E42FC5A0654A}" type="slidenum">
              <a:rPr lang="zh-CN" altLang="en-US" smtClean="0"/>
              <a:pPr/>
              <a:t>44</a:t>
            </a:fld>
            <a:endParaRPr lang="zh-CN" altLang="en-US"/>
          </a:p>
        </p:txBody>
      </p:sp>
      <p:graphicFrame>
        <p:nvGraphicFramePr>
          <p:cNvPr id="5" name="内容占位符 4"/>
          <p:cNvGraphicFramePr>
            <a:graphicFrameLocks noGrp="1"/>
          </p:cNvGraphicFramePr>
          <p:nvPr>
            <p:ph idx="1"/>
            <p:extLst/>
          </p:nvPr>
        </p:nvGraphicFramePr>
        <p:xfrm>
          <a:off x="457200" y="152097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p:cNvSpPr txBox="1"/>
          <p:nvPr/>
        </p:nvSpPr>
        <p:spPr>
          <a:xfrm>
            <a:off x="683568" y="692696"/>
            <a:ext cx="7560840" cy="461665"/>
          </a:xfrm>
          <a:prstGeom prst="rect">
            <a:avLst/>
          </a:prstGeom>
          <a:noFill/>
        </p:spPr>
        <p:txBody>
          <a:bodyPr wrap="square" rtlCol="0">
            <a:spAutoFit/>
          </a:bodyPr>
          <a:lstStyle/>
          <a:p>
            <a:r>
              <a:rPr lang="zh-CN" altLang="en-US" sz="2400" b="1" dirty="0" smtClean="0"/>
              <a:t>按类型划分的全球</a:t>
            </a:r>
            <a:r>
              <a:rPr lang="en-US" altLang="zh-CN" sz="2400" b="1" dirty="0" smtClean="0"/>
              <a:t>RTAs/FTAs</a:t>
            </a:r>
            <a:r>
              <a:rPr lang="zh-CN" altLang="en-US" sz="2400" b="1" dirty="0" smtClean="0"/>
              <a:t>涵盖新规则的数目：劳工</a:t>
            </a:r>
            <a:endParaRPr lang="zh-CN" altLang="en-US" sz="2400" b="1" dirty="0"/>
          </a:p>
        </p:txBody>
      </p:sp>
      <p:sp>
        <p:nvSpPr>
          <p:cNvPr id="9" name="文本框 8"/>
          <p:cNvSpPr txBox="1"/>
          <p:nvPr/>
        </p:nvSpPr>
        <p:spPr>
          <a:xfrm>
            <a:off x="539552" y="6032367"/>
            <a:ext cx="5328592" cy="338554"/>
          </a:xfrm>
          <a:prstGeom prst="rect">
            <a:avLst/>
          </a:prstGeom>
          <a:noFill/>
        </p:spPr>
        <p:txBody>
          <a:bodyPr wrap="square" rtlCol="0">
            <a:spAutoFit/>
          </a:bodyPr>
          <a:lstStyle/>
          <a:p>
            <a:r>
              <a:rPr lang="zh-CN" altLang="en-US" sz="1600" dirty="0" smtClean="0"/>
              <a:t>资料来源：根据</a:t>
            </a:r>
            <a:r>
              <a:rPr lang="en-US" altLang="zh-CN" sz="1600" dirty="0" smtClean="0"/>
              <a:t>WTO RTAs/FTAs</a:t>
            </a:r>
            <a:r>
              <a:rPr lang="zh-CN" altLang="en-US" sz="1600" dirty="0" smtClean="0"/>
              <a:t>数据库和</a:t>
            </a:r>
            <a:r>
              <a:rPr lang="en-US" altLang="zh-CN" sz="1600" dirty="0" smtClean="0"/>
              <a:t>HMS</a:t>
            </a:r>
            <a:r>
              <a:rPr lang="zh-CN" altLang="en-US" sz="1600" dirty="0" smtClean="0"/>
              <a:t>数据库计算</a:t>
            </a:r>
            <a:endParaRPr lang="zh-CN" altLang="en-US" sz="1600" dirty="0"/>
          </a:p>
        </p:txBody>
      </p:sp>
    </p:spTree>
    <p:extLst>
      <p:ext uri="{BB962C8B-B14F-4D97-AF65-F5344CB8AC3E}">
        <p14:creationId xmlns:p14="http://schemas.microsoft.com/office/powerpoint/2010/main" val="8394762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b="1" dirty="0" smtClean="0">
                <a:solidFill>
                  <a:srgbClr val="FF0000"/>
                </a:solidFill>
                <a:latin typeface="华文中宋" panose="02010600040101010101" pitchFamily="2" charset="-122"/>
                <a:ea typeface="华文中宋" panose="02010600040101010101" pitchFamily="2" charset="-122"/>
              </a:rPr>
              <a:t>中国对贸易投资新规则的应对、参与和引领：一种差别战略</a:t>
            </a:r>
            <a:endParaRPr lang="zh-CN" altLang="en-US" b="1" dirty="0">
              <a:solidFill>
                <a:srgbClr val="FF0000"/>
              </a:solidFill>
              <a:latin typeface="华文中宋" panose="02010600040101010101" pitchFamily="2" charset="-122"/>
              <a:ea typeface="华文中宋" panose="02010600040101010101" pitchFamily="2" charset="-122"/>
            </a:endParaRPr>
          </a:p>
        </p:txBody>
      </p:sp>
      <p:sp>
        <p:nvSpPr>
          <p:cNvPr id="4" name="灯片编号占位符 3"/>
          <p:cNvSpPr>
            <a:spLocks noGrp="1"/>
          </p:cNvSpPr>
          <p:nvPr>
            <p:ph type="sldNum" sz="quarter" idx="12"/>
          </p:nvPr>
        </p:nvSpPr>
        <p:spPr/>
        <p:txBody>
          <a:bodyPr/>
          <a:lstStyle/>
          <a:p>
            <a:fld id="{2570F4FF-6EA8-466A-8A0A-E42FC5A0654A}" type="slidenum">
              <a:rPr lang="zh-CN" altLang="en-US" smtClean="0"/>
              <a:pPr/>
              <a:t>45</a:t>
            </a:fld>
            <a:endParaRPr lang="zh-CN" altLang="en-US"/>
          </a:p>
        </p:txBody>
      </p:sp>
      <p:sp>
        <p:nvSpPr>
          <p:cNvPr id="6" name="圆角矩形 5"/>
          <p:cNvSpPr/>
          <p:nvPr/>
        </p:nvSpPr>
        <p:spPr>
          <a:xfrm>
            <a:off x="457200" y="1795111"/>
            <a:ext cx="2602632" cy="7200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暂时不能接受</a:t>
            </a:r>
            <a:r>
              <a:rPr lang="en-US" altLang="zh-CN" sz="2000" dirty="0" smtClean="0"/>
              <a:t> </a:t>
            </a:r>
            <a:endParaRPr lang="zh-CN" altLang="en-US" sz="2000" dirty="0"/>
          </a:p>
        </p:txBody>
      </p:sp>
      <p:sp>
        <p:nvSpPr>
          <p:cNvPr id="7" name="圆角矩形 6"/>
          <p:cNvSpPr/>
          <p:nvPr/>
        </p:nvSpPr>
        <p:spPr>
          <a:xfrm>
            <a:off x="3203848" y="1795111"/>
            <a:ext cx="4968552"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t>劳工标准、禁止补贴、</a:t>
            </a:r>
            <a:r>
              <a:rPr lang="en-US" altLang="zh-CN" sz="2000" dirty="0" smtClean="0"/>
              <a:t>ISDS</a:t>
            </a:r>
            <a:r>
              <a:rPr lang="zh-CN" altLang="en-US" sz="2000" dirty="0" smtClean="0"/>
              <a:t>、国有企业、汇率</a:t>
            </a:r>
            <a:endParaRPr lang="zh-CN" altLang="en-US" sz="2000" dirty="0"/>
          </a:p>
        </p:txBody>
      </p:sp>
      <p:sp>
        <p:nvSpPr>
          <p:cNvPr id="8" name="圆角矩形 7"/>
          <p:cNvSpPr/>
          <p:nvPr/>
        </p:nvSpPr>
        <p:spPr>
          <a:xfrm>
            <a:off x="457200" y="2780928"/>
            <a:ext cx="2602632" cy="7200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可以接受，</a:t>
            </a:r>
            <a:endParaRPr lang="en-US" altLang="zh-CN" sz="2000" dirty="0" smtClean="0"/>
          </a:p>
          <a:p>
            <a:pPr algn="ctr"/>
            <a:r>
              <a:rPr lang="zh-CN" altLang="en-US" sz="2000" dirty="0" smtClean="0"/>
              <a:t>但有一定难度 </a:t>
            </a:r>
            <a:endParaRPr lang="zh-CN" altLang="en-US" sz="2000" dirty="0"/>
          </a:p>
        </p:txBody>
      </p:sp>
      <p:sp>
        <p:nvSpPr>
          <p:cNvPr id="9" name="圆角矩形 8"/>
          <p:cNvSpPr/>
          <p:nvPr/>
        </p:nvSpPr>
        <p:spPr>
          <a:xfrm>
            <a:off x="3203848" y="2727491"/>
            <a:ext cx="4968552" cy="917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t>知识产权、政府采购、环境、服务贸易、部门倡议（汽车、金融、</a:t>
            </a:r>
            <a:r>
              <a:rPr lang="zh-CN" altLang="en-US" sz="2000" dirty="0"/>
              <a:t>电信</a:t>
            </a:r>
            <a:r>
              <a:rPr lang="zh-CN" altLang="en-US" sz="2000" dirty="0" smtClean="0"/>
              <a:t>）、数字贸易（数据流动）</a:t>
            </a:r>
            <a:endParaRPr lang="zh-CN" altLang="en-US" sz="2000" dirty="0"/>
          </a:p>
        </p:txBody>
      </p:sp>
      <p:sp>
        <p:nvSpPr>
          <p:cNvPr id="10" name="圆角矩形 9"/>
          <p:cNvSpPr/>
          <p:nvPr/>
        </p:nvSpPr>
        <p:spPr>
          <a:xfrm>
            <a:off x="457200" y="3789040"/>
            <a:ext cx="2602632" cy="7200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可以接受，因为国内已有较好实施基础</a:t>
            </a:r>
            <a:endParaRPr lang="zh-CN" altLang="en-US" sz="2000" dirty="0"/>
          </a:p>
        </p:txBody>
      </p:sp>
      <p:sp>
        <p:nvSpPr>
          <p:cNvPr id="11" name="圆角矩形 10"/>
          <p:cNvSpPr/>
          <p:nvPr/>
        </p:nvSpPr>
        <p:spPr>
          <a:xfrm>
            <a:off x="3191801" y="3789040"/>
            <a:ext cx="496855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贸易便利化、透明度</a:t>
            </a:r>
            <a:endParaRPr lang="zh-CN" altLang="en-US" sz="2000" dirty="0"/>
          </a:p>
        </p:txBody>
      </p:sp>
      <p:sp>
        <p:nvSpPr>
          <p:cNvPr id="12" name="圆角矩形 11"/>
          <p:cNvSpPr/>
          <p:nvPr/>
        </p:nvSpPr>
        <p:spPr>
          <a:xfrm>
            <a:off x="457200" y="4797152"/>
            <a:ext cx="2602632" cy="7200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可以接受，因为国内深化改革需要</a:t>
            </a:r>
            <a:endParaRPr lang="zh-CN" altLang="en-US" sz="2000" dirty="0"/>
          </a:p>
        </p:txBody>
      </p:sp>
      <p:sp>
        <p:nvSpPr>
          <p:cNvPr id="13" name="圆角矩形 12"/>
          <p:cNvSpPr/>
          <p:nvPr/>
        </p:nvSpPr>
        <p:spPr>
          <a:xfrm>
            <a:off x="3191801" y="4797152"/>
            <a:ext cx="496855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投资、竞争政策、规制一体化、反腐败</a:t>
            </a:r>
            <a:endParaRPr lang="zh-CN" altLang="en-US" sz="2000" dirty="0"/>
          </a:p>
        </p:txBody>
      </p:sp>
      <p:sp>
        <p:nvSpPr>
          <p:cNvPr id="14" name="圆角矩形 13"/>
          <p:cNvSpPr/>
          <p:nvPr/>
        </p:nvSpPr>
        <p:spPr>
          <a:xfrm>
            <a:off x="457200" y="5805264"/>
            <a:ext cx="2602632" cy="7200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应主动引领与推进</a:t>
            </a:r>
            <a:endParaRPr lang="zh-CN" altLang="en-US" sz="2000" dirty="0"/>
          </a:p>
        </p:txBody>
      </p:sp>
      <p:sp>
        <p:nvSpPr>
          <p:cNvPr id="15" name="圆角矩形 14"/>
          <p:cNvSpPr/>
          <p:nvPr/>
        </p:nvSpPr>
        <p:spPr>
          <a:xfrm>
            <a:off x="3211067" y="5805263"/>
            <a:ext cx="4949286" cy="916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t>贸易救济、出口限制、电子商务、中小企业、贸易融资、基础设施与互联互通、部门倡议（</a:t>
            </a:r>
            <a:r>
              <a:rPr lang="en-US" altLang="zh-CN" sz="2000" dirty="0" smtClean="0"/>
              <a:t>IT</a:t>
            </a:r>
            <a:r>
              <a:rPr lang="zh-CN" altLang="en-US" sz="2000" dirty="0" smtClean="0"/>
              <a:t>、钢铁、建筑、旅游）</a:t>
            </a:r>
            <a:endParaRPr lang="zh-CN" altLang="en-US" sz="2000" dirty="0"/>
          </a:p>
        </p:txBody>
      </p:sp>
    </p:spTree>
    <p:extLst>
      <p:ext uri="{BB962C8B-B14F-4D97-AF65-F5344CB8AC3E}">
        <p14:creationId xmlns:p14="http://schemas.microsoft.com/office/powerpoint/2010/main" val="758816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000" b="1" dirty="0" smtClean="0">
                <a:solidFill>
                  <a:srgbClr val="FF0000"/>
                </a:solidFill>
                <a:latin typeface="华文中宋" panose="02010600040101010101" pitchFamily="2" charset="-122"/>
                <a:ea typeface="华文中宋" panose="02010600040101010101" pitchFamily="2" charset="-122"/>
              </a:rPr>
              <a:t>推进新规则的方式与路径</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graphicFrame>
        <p:nvGraphicFramePr>
          <p:cNvPr id="6" name="内容占位符 5"/>
          <p:cNvGraphicFramePr>
            <a:graphicFrameLocks noGrp="1"/>
          </p:cNvGraphicFramePr>
          <p:nvPr>
            <p:ph idx="1"/>
            <p:extLst>
              <p:ext uri="{D42A27DB-BD31-4B8C-83A1-F6EECF244321}">
                <p14:modId xmlns:p14="http://schemas.microsoft.com/office/powerpoint/2010/main" val="407676710"/>
              </p:ext>
            </p:extLst>
          </p:nvPr>
        </p:nvGraphicFramePr>
        <p:xfrm>
          <a:off x="570384" y="1700696"/>
          <a:ext cx="8178079" cy="4824648"/>
        </p:xfrm>
        <a:graphic>
          <a:graphicData uri="http://schemas.openxmlformats.org/drawingml/2006/table">
            <a:tbl>
              <a:tblPr firstRow="1" firstCol="1" bandRow="1"/>
              <a:tblGrid>
                <a:gridCol w="416780"/>
                <a:gridCol w="3461424"/>
                <a:gridCol w="4299875"/>
              </a:tblGrid>
              <a:tr h="311961">
                <a:tc>
                  <a:txBody>
                    <a:bodyPr/>
                    <a:lstStyle/>
                    <a:p>
                      <a:pPr algn="ctr">
                        <a:lnSpc>
                          <a:spcPts val="1800"/>
                        </a:lnSpc>
                        <a:spcAft>
                          <a:spcPts val="0"/>
                        </a:spcAft>
                      </a:pPr>
                      <a:r>
                        <a:rPr lang="en-US" sz="1050" kern="100" dirty="0">
                          <a:effectLst/>
                          <a:latin typeface="宋体" panose="02010600030101010101" pitchFamily="2" charset="-122"/>
                          <a:ea typeface="等线" panose="02010600030101010101" pitchFamily="2" charset="-122"/>
                          <a:cs typeface="Times New Roman" panose="02020603050405020304" pitchFamily="18" charset="0"/>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ts val="18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模式</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lnSpc>
                          <a:spcPts val="18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举例</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311961">
                <a:tc>
                  <a:txBody>
                    <a:bodyPr/>
                    <a:lstStyle/>
                    <a:p>
                      <a:pPr algn="ctr">
                        <a:lnSpc>
                          <a:spcPts val="1800"/>
                        </a:lnSpc>
                        <a:spcAft>
                          <a:spcPts val="0"/>
                        </a:spcAft>
                      </a:pPr>
                      <a:r>
                        <a:rPr lang="en-US" sz="1600" kern="100" dirty="0">
                          <a:effectLst/>
                          <a:latin typeface="宋体" panose="02010600030101010101" pitchFamily="2" charset="-122"/>
                          <a:ea typeface="等线" panose="02010600030101010101" pitchFamily="2" charset="-122"/>
                          <a:cs typeface="Times New Roman" panose="02020603050405020304" pitchFamily="18" charset="0"/>
                        </a:rPr>
                        <a:t>1</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超国家的机构一体化</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欧盟、澳大利亚</a:t>
                      </a:r>
                      <a:r>
                        <a:rPr lang="en-US" sz="1800" kern="100" dirty="0">
                          <a:effectLst/>
                          <a:latin typeface="等线" panose="02010600030101010101" pitchFamily="2" charset="-122"/>
                          <a:ea typeface="宋体" panose="02010600030101010101" pitchFamily="2" charset="-122"/>
                          <a:cs typeface="Times New Roman" panose="02020603050405020304" pitchFamily="18" charset="0"/>
                        </a:rPr>
                        <a:t>-</a:t>
                      </a: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新西兰食品标准</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11961">
                <a:tc>
                  <a:txBody>
                    <a:bodyPr/>
                    <a:lstStyle/>
                    <a:p>
                      <a:pPr algn="ctr">
                        <a:lnSpc>
                          <a:spcPts val="1800"/>
                        </a:lnSpc>
                        <a:spcAft>
                          <a:spcPts val="0"/>
                        </a:spcAft>
                      </a:pPr>
                      <a:r>
                        <a:rPr lang="en-US" sz="1600" kern="100" dirty="0">
                          <a:effectLst/>
                          <a:latin typeface="宋体" panose="02010600030101010101" pitchFamily="2" charset="-122"/>
                          <a:ea typeface="等线" panose="02010600030101010101" pitchFamily="2" charset="-122"/>
                          <a:cs typeface="Times New Roman" panose="02020603050405020304" pitchFamily="18" charset="0"/>
                        </a:rPr>
                        <a:t>2</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a:effectLst/>
                          <a:latin typeface="等线" panose="02010600030101010101" pitchFamily="2" charset="-122"/>
                          <a:ea typeface="宋体" panose="02010600030101010101" pitchFamily="2" charset="-122"/>
                          <a:cs typeface="Times New Roman" panose="02020603050405020304" pitchFamily="18" charset="0"/>
                        </a:rPr>
                        <a:t>经专门谈判的协定、公约和条约</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蒙特利尔议定书、双边投资协定</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3920">
                <a:tc>
                  <a:txBody>
                    <a:bodyPr/>
                    <a:lstStyle/>
                    <a:p>
                      <a:pPr algn="ctr">
                        <a:lnSpc>
                          <a:spcPts val="1800"/>
                        </a:lnSpc>
                        <a:spcAft>
                          <a:spcPts val="0"/>
                        </a:spcAft>
                      </a:pPr>
                      <a:r>
                        <a:rPr lang="en-US" sz="1600" kern="100" dirty="0">
                          <a:effectLst/>
                          <a:latin typeface="宋体" panose="02010600030101010101" pitchFamily="2" charset="-122"/>
                          <a:ea typeface="等线" panose="02010600030101010101" pitchFamily="2" charset="-122"/>
                          <a:cs typeface="Times New Roman" panose="02020603050405020304" pitchFamily="18" charset="0"/>
                        </a:rPr>
                        <a:t>3</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a:effectLst/>
                          <a:latin typeface="等线" panose="02010600030101010101" pitchFamily="2" charset="-122"/>
                          <a:ea typeface="宋体" panose="02010600030101010101" pitchFamily="2" charset="-122"/>
                          <a:cs typeface="Times New Roman" panose="02020603050405020304" pitchFamily="18" charset="0"/>
                        </a:rPr>
                        <a:t>正式的规制合作伙伴关系</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加拿大</a:t>
                      </a:r>
                      <a:r>
                        <a:rPr lang="en-US" sz="1800" kern="100" dirty="0">
                          <a:effectLst/>
                          <a:latin typeface="等线" panose="02010600030101010101" pitchFamily="2" charset="-122"/>
                          <a:ea typeface="宋体" panose="02010600030101010101" pitchFamily="2" charset="-122"/>
                          <a:cs typeface="Times New Roman" panose="02020603050405020304" pitchFamily="18" charset="0"/>
                        </a:rPr>
                        <a:t>-</a:t>
                      </a: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美国规制合作理事会、墨西哥</a:t>
                      </a:r>
                      <a:r>
                        <a:rPr lang="en-US" sz="1800" kern="100" dirty="0">
                          <a:effectLst/>
                          <a:latin typeface="等线" panose="02010600030101010101" pitchFamily="2" charset="-122"/>
                          <a:ea typeface="宋体" panose="02010600030101010101" pitchFamily="2" charset="-122"/>
                          <a:cs typeface="Times New Roman" panose="02020603050405020304" pitchFamily="18" charset="0"/>
                        </a:rPr>
                        <a:t>-</a:t>
                      </a: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美国高水平规制合作理事会</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11961">
                <a:tc>
                  <a:txBody>
                    <a:bodyPr/>
                    <a:lstStyle/>
                    <a:p>
                      <a:pPr algn="ctr">
                        <a:lnSpc>
                          <a:spcPts val="1800"/>
                        </a:lnSpc>
                        <a:spcAft>
                          <a:spcPts val="0"/>
                        </a:spcAft>
                      </a:pPr>
                      <a:r>
                        <a:rPr lang="en-US" sz="1600" kern="100" dirty="0">
                          <a:effectLst/>
                          <a:latin typeface="宋体" panose="02010600030101010101" pitchFamily="2" charset="-122"/>
                          <a:ea typeface="等线" panose="02010600030101010101" pitchFamily="2" charset="-122"/>
                          <a:cs typeface="Times New Roman" panose="02020603050405020304" pitchFamily="18" charset="0"/>
                        </a:rPr>
                        <a:t>4</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a:effectLst/>
                          <a:latin typeface="等线" panose="02010600030101010101" pitchFamily="2" charset="-122"/>
                          <a:ea typeface="宋体" panose="02010600030101010101" pitchFamily="2" charset="-122"/>
                          <a:cs typeface="Times New Roman" panose="02020603050405020304" pitchFamily="18" charset="0"/>
                        </a:rPr>
                        <a:t>由国际组织设定的共同标准</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en-US" sz="1800" kern="100" dirty="0">
                          <a:effectLst/>
                          <a:latin typeface="+mn-lt"/>
                          <a:ea typeface="等线" panose="02010600030101010101" pitchFamily="2" charset="-122"/>
                          <a:cs typeface="Times New Roman" panose="02020603050405020304" pitchFamily="18" charset="0"/>
                        </a:rPr>
                        <a:t>ILO</a:t>
                      </a:r>
                      <a:r>
                        <a:rPr lang="zh-CN" sz="1800" kern="100" dirty="0">
                          <a:effectLst/>
                          <a:latin typeface="+mn-lt"/>
                          <a:ea typeface="宋体" panose="02010600030101010101" pitchFamily="2" charset="-122"/>
                          <a:cs typeface="Times New Roman" panose="02020603050405020304" pitchFamily="18" charset="0"/>
                        </a:rPr>
                        <a:t>、</a:t>
                      </a:r>
                      <a:r>
                        <a:rPr lang="en-US" sz="1800" kern="100" dirty="0">
                          <a:effectLst/>
                          <a:latin typeface="+mn-lt"/>
                          <a:ea typeface="宋体" panose="02010600030101010101" pitchFamily="2" charset="-122"/>
                          <a:cs typeface="Times New Roman" panose="02020603050405020304" pitchFamily="18" charset="0"/>
                        </a:rPr>
                        <a:t>OECD</a:t>
                      </a:r>
                      <a:r>
                        <a:rPr lang="zh-CN" sz="1800" kern="100" dirty="0">
                          <a:effectLst/>
                          <a:latin typeface="+mn-lt"/>
                          <a:ea typeface="宋体" panose="02010600030101010101" pitchFamily="2" charset="-122"/>
                          <a:cs typeface="Times New Roman" panose="02020603050405020304" pitchFamily="18" charset="0"/>
                        </a:rPr>
                        <a:t>、</a:t>
                      </a:r>
                      <a:r>
                        <a:rPr lang="en-US" sz="1800" kern="100" dirty="0">
                          <a:effectLst/>
                          <a:latin typeface="+mn-lt"/>
                          <a:ea typeface="宋体" panose="02010600030101010101" pitchFamily="2" charset="-122"/>
                          <a:cs typeface="Times New Roman" panose="02020603050405020304" pitchFamily="18" charset="0"/>
                        </a:rPr>
                        <a:t>WTO</a:t>
                      </a:r>
                      <a:endParaRPr lang="zh-CN" sz="1800" kern="100" dirty="0">
                        <a:effectLst/>
                        <a:latin typeface="+mn-lt"/>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11961">
                <a:tc>
                  <a:txBody>
                    <a:bodyPr/>
                    <a:lstStyle/>
                    <a:p>
                      <a:pPr algn="ctr">
                        <a:lnSpc>
                          <a:spcPts val="1800"/>
                        </a:lnSpc>
                        <a:spcAft>
                          <a:spcPts val="0"/>
                        </a:spcAft>
                      </a:pPr>
                      <a:r>
                        <a:rPr lang="en-US" sz="1600" kern="100" dirty="0">
                          <a:effectLst/>
                          <a:latin typeface="宋体" panose="02010600030101010101" pitchFamily="2" charset="-122"/>
                          <a:ea typeface="等线" panose="02010600030101010101" pitchFamily="2" charset="-122"/>
                          <a:cs typeface="Times New Roman" panose="02020603050405020304" pitchFamily="18" charset="0"/>
                        </a:rPr>
                        <a:t>5</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a:effectLst/>
                          <a:latin typeface="等线" panose="02010600030101010101" pitchFamily="2" charset="-122"/>
                          <a:ea typeface="宋体" panose="02010600030101010101" pitchFamily="2" charset="-122"/>
                          <a:cs typeface="Times New Roman" panose="02020603050405020304" pitchFamily="18" charset="0"/>
                        </a:rPr>
                        <a:t>含规制条款的贸易协定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en-US" sz="1800" kern="100" dirty="0">
                          <a:effectLst/>
                          <a:latin typeface="+mn-lt"/>
                          <a:ea typeface="等线" panose="02010600030101010101" pitchFamily="2" charset="-122"/>
                          <a:cs typeface="Times New Roman" panose="02020603050405020304" pitchFamily="18" charset="0"/>
                        </a:rPr>
                        <a:t>RTAs</a:t>
                      </a:r>
                      <a:r>
                        <a:rPr lang="zh-CN" sz="1800" kern="100" dirty="0">
                          <a:effectLst/>
                          <a:latin typeface="+mn-lt"/>
                          <a:ea typeface="宋体" panose="02010600030101010101" pitchFamily="2" charset="-122"/>
                          <a:cs typeface="Times New Roman" panose="02020603050405020304" pitchFamily="18" charset="0"/>
                        </a:rPr>
                        <a:t>、</a:t>
                      </a:r>
                      <a:r>
                        <a:rPr lang="en-US" sz="1800" kern="100" dirty="0">
                          <a:effectLst/>
                          <a:latin typeface="+mn-lt"/>
                          <a:ea typeface="宋体" panose="02010600030101010101" pitchFamily="2" charset="-122"/>
                          <a:cs typeface="Times New Roman" panose="02020603050405020304" pitchFamily="18" charset="0"/>
                        </a:rPr>
                        <a:t>FTAs</a:t>
                      </a:r>
                      <a:endParaRPr lang="zh-CN" sz="1800" kern="100" dirty="0">
                        <a:effectLst/>
                        <a:latin typeface="+mn-lt"/>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3920">
                <a:tc>
                  <a:txBody>
                    <a:bodyPr/>
                    <a:lstStyle/>
                    <a:p>
                      <a:pPr algn="ctr">
                        <a:lnSpc>
                          <a:spcPts val="1800"/>
                        </a:lnSpc>
                        <a:spcAft>
                          <a:spcPts val="0"/>
                        </a:spcAft>
                      </a:pPr>
                      <a:r>
                        <a:rPr lang="en-US" sz="1600" kern="100" dirty="0">
                          <a:effectLst/>
                          <a:latin typeface="宋体" panose="02010600030101010101" pitchFamily="2" charset="-122"/>
                          <a:ea typeface="等线" panose="02010600030101010101" pitchFamily="2" charset="-122"/>
                          <a:cs typeface="Times New Roman" panose="02020603050405020304" pitchFamily="18" charset="0"/>
                        </a:rPr>
                        <a:t>6</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a:effectLst/>
                          <a:latin typeface="等线" panose="02010600030101010101" pitchFamily="2" charset="-122"/>
                          <a:ea typeface="宋体" panose="02010600030101010101" pitchFamily="2" charset="-122"/>
                          <a:cs typeface="Times New Roman" panose="02020603050405020304" pitchFamily="18" charset="0"/>
                        </a:rPr>
                        <a:t>相互承认协议（</a:t>
                      </a:r>
                      <a:r>
                        <a:rPr lang="en-US" sz="1800" kern="100">
                          <a:effectLst/>
                          <a:latin typeface="等线" panose="02010600030101010101" pitchFamily="2" charset="-122"/>
                          <a:ea typeface="宋体" panose="02010600030101010101" pitchFamily="2" charset="-122"/>
                          <a:cs typeface="Times New Roman" panose="02020603050405020304" pitchFamily="18" charset="0"/>
                        </a:rPr>
                        <a:t>MRAs</a:t>
                      </a:r>
                      <a:r>
                        <a:rPr lang="zh-CN" sz="1800" kern="100">
                          <a:effectLst/>
                          <a:latin typeface="等线" panose="02010600030101010101" pitchFamily="2" charset="-122"/>
                          <a:ea typeface="宋体" panose="02010600030101010101" pitchFamily="2" charset="-122"/>
                          <a:cs typeface="Times New Roman" panose="02020603050405020304" pitchFamily="18" charset="0"/>
                        </a:rPr>
                        <a:t>）</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标准的相互承认、合规性技术的相互承认、判决和仲裁裁决的相互承认</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11961">
                <a:tc>
                  <a:txBody>
                    <a:bodyPr/>
                    <a:lstStyle/>
                    <a:p>
                      <a:pPr algn="ctr">
                        <a:lnSpc>
                          <a:spcPts val="1800"/>
                        </a:lnSpc>
                        <a:spcAft>
                          <a:spcPts val="0"/>
                        </a:spcAft>
                      </a:pPr>
                      <a:r>
                        <a:rPr lang="en-US" sz="1600" kern="100" dirty="0">
                          <a:effectLst/>
                          <a:latin typeface="宋体" panose="02010600030101010101" pitchFamily="2" charset="-122"/>
                          <a:ea typeface="等线" panose="02010600030101010101" pitchFamily="2" charset="-122"/>
                          <a:cs typeface="Times New Roman" panose="02020603050405020304" pitchFamily="18" charset="0"/>
                        </a:rPr>
                        <a:t>7</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a:effectLst/>
                          <a:latin typeface="等线" panose="02010600030101010101" pitchFamily="2" charset="-122"/>
                          <a:ea typeface="宋体" panose="02010600030101010101" pitchFamily="2" charset="-122"/>
                          <a:cs typeface="Times New Roman" panose="02020603050405020304" pitchFamily="18" charset="0"/>
                        </a:rPr>
                        <a:t>监管机构间形成的跨政府网络</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国际竞争网络、巴塞尔银行监管委员会</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57091">
                <a:tc>
                  <a:txBody>
                    <a:bodyPr/>
                    <a:lstStyle/>
                    <a:p>
                      <a:pPr algn="ctr">
                        <a:lnSpc>
                          <a:spcPts val="1800"/>
                        </a:lnSpc>
                        <a:spcAft>
                          <a:spcPts val="0"/>
                        </a:spcAft>
                      </a:pPr>
                      <a:r>
                        <a:rPr lang="en-US" sz="1600" kern="100" dirty="0">
                          <a:effectLst/>
                          <a:latin typeface="宋体" panose="02010600030101010101" pitchFamily="2" charset="-122"/>
                          <a:ea typeface="等线" panose="02010600030101010101" pitchFamily="2" charset="-122"/>
                          <a:cs typeface="Times New Roman" panose="02020603050405020304" pitchFamily="18" charset="0"/>
                        </a:rPr>
                        <a:t>8</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a:effectLst/>
                          <a:latin typeface="等线" panose="02010600030101010101" pitchFamily="2" charset="-122"/>
                          <a:ea typeface="宋体" panose="02010600030101010101" pitchFamily="2" charset="-122"/>
                          <a:cs typeface="Times New Roman" panose="02020603050405020304" pitchFamily="18" charset="0"/>
                        </a:rPr>
                        <a:t>单边趋同和良好规制实践</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sz="1800" kern="100" dirty="0">
                          <a:effectLst/>
                          <a:latin typeface="等线" panose="02010600030101010101" pitchFamily="2" charset="-122"/>
                          <a:ea typeface="宋体" panose="02010600030101010101" pitchFamily="2" charset="-122"/>
                          <a:cs typeface="Times New Roman" panose="02020603050405020304" pitchFamily="18" charset="0"/>
                        </a:rPr>
                        <a:t>OECD</a:t>
                      </a: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理事会关于监管政策与治理的建议书》</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11961">
                <a:tc>
                  <a:txBody>
                    <a:bodyPr/>
                    <a:lstStyle/>
                    <a:p>
                      <a:pPr algn="ctr">
                        <a:lnSpc>
                          <a:spcPts val="1800"/>
                        </a:lnSpc>
                        <a:spcAft>
                          <a:spcPts val="0"/>
                        </a:spcAft>
                      </a:pPr>
                      <a:r>
                        <a:rPr lang="en-US" sz="1600" kern="100" dirty="0">
                          <a:effectLst/>
                          <a:latin typeface="宋体" panose="02010600030101010101" pitchFamily="2" charset="-122"/>
                          <a:ea typeface="等线" panose="02010600030101010101" pitchFamily="2" charset="-122"/>
                          <a:cs typeface="Times New Roman" panose="02020603050405020304" pitchFamily="18" charset="0"/>
                        </a:rPr>
                        <a:t>9</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a:effectLst/>
                          <a:latin typeface="等线" panose="02010600030101010101" pitchFamily="2" charset="-122"/>
                          <a:ea typeface="宋体" panose="02010600030101010101" pitchFamily="2" charset="-122"/>
                          <a:cs typeface="Times New Roman" panose="02020603050405020304" pitchFamily="18" charset="0"/>
                        </a:rPr>
                        <a:t>国际标准的识别与整合</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en-US" sz="1800" kern="100" dirty="0">
                          <a:effectLst/>
                          <a:latin typeface="+mn-lt"/>
                          <a:ea typeface="等线" panose="02010600030101010101" pitchFamily="2" charset="-122"/>
                          <a:cs typeface="Times New Roman" panose="02020603050405020304" pitchFamily="18" charset="0"/>
                        </a:rPr>
                        <a:t>TBT</a:t>
                      </a:r>
                      <a:r>
                        <a:rPr lang="zh-CN" sz="1800" kern="100" dirty="0">
                          <a:effectLst/>
                          <a:latin typeface="+mn-lt"/>
                          <a:ea typeface="宋体" panose="02010600030101010101" pitchFamily="2" charset="-122"/>
                          <a:cs typeface="Times New Roman" panose="02020603050405020304" pitchFamily="18" charset="0"/>
                        </a:rPr>
                        <a:t>对</a:t>
                      </a:r>
                      <a:r>
                        <a:rPr lang="en-US" sz="1800" kern="100" dirty="0">
                          <a:effectLst/>
                          <a:latin typeface="+mn-lt"/>
                          <a:ea typeface="宋体" panose="02010600030101010101" pitchFamily="2" charset="-122"/>
                          <a:cs typeface="Times New Roman" panose="02020603050405020304" pitchFamily="18" charset="0"/>
                        </a:rPr>
                        <a:t>ISO</a:t>
                      </a:r>
                      <a:r>
                        <a:rPr lang="zh-CN" sz="1800" kern="100" dirty="0">
                          <a:effectLst/>
                          <a:latin typeface="+mn-lt"/>
                          <a:ea typeface="宋体" panose="02010600030101010101" pitchFamily="2" charset="-122"/>
                          <a:cs typeface="Times New Roman" panose="02020603050405020304" pitchFamily="18" charset="0"/>
                        </a:rPr>
                        <a:t>中各项</a:t>
                      </a: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标准的参照</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3920">
                <a:tc>
                  <a:txBody>
                    <a:bodyPr/>
                    <a:lstStyle/>
                    <a:p>
                      <a:pPr algn="ctr">
                        <a:lnSpc>
                          <a:spcPts val="1800"/>
                        </a:lnSpc>
                        <a:spcAft>
                          <a:spcPts val="0"/>
                        </a:spcAft>
                      </a:pPr>
                      <a:r>
                        <a:rPr lang="en-US" sz="1600" kern="100" dirty="0">
                          <a:effectLst/>
                          <a:latin typeface="宋体" panose="02010600030101010101" pitchFamily="2" charset="-122"/>
                          <a:ea typeface="等线" panose="02010600030101010101" pitchFamily="2" charset="-122"/>
                          <a:cs typeface="Times New Roman" panose="02020603050405020304" pitchFamily="18" charset="0"/>
                        </a:rPr>
                        <a:t>10</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a:effectLst/>
                          <a:latin typeface="等线" panose="02010600030101010101" pitchFamily="2" charset="-122"/>
                          <a:ea typeface="宋体" panose="02010600030101010101" pitchFamily="2" charset="-122"/>
                          <a:cs typeface="Times New Roman" panose="02020603050405020304" pitchFamily="18" charset="0"/>
                        </a:rPr>
                        <a:t>“软”法律：原则、指导方针和行为守则</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en-US" sz="1800" kern="100" dirty="0">
                          <a:effectLst/>
                          <a:latin typeface="+mn-lt"/>
                          <a:ea typeface="等线" panose="02010600030101010101" pitchFamily="2" charset="-122"/>
                          <a:cs typeface="Times New Roman" panose="02020603050405020304" pitchFamily="18" charset="0"/>
                        </a:rPr>
                        <a:t>OECD</a:t>
                      </a:r>
                      <a:r>
                        <a:rPr lang="zh-CN" sz="1800" kern="100" dirty="0">
                          <a:effectLst/>
                          <a:latin typeface="+mn-lt"/>
                          <a:ea typeface="宋体" panose="02010600030101010101" pitchFamily="2" charset="-122"/>
                          <a:cs typeface="Times New Roman" panose="02020603050405020304" pitchFamily="18" charset="0"/>
                        </a:rPr>
                        <a:t>一</a:t>
                      </a: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系列指导方针和原则，常与同行审议机制结合使用</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11961">
                <a:tc>
                  <a:txBody>
                    <a:bodyPr/>
                    <a:lstStyle/>
                    <a:p>
                      <a:pPr algn="ctr">
                        <a:lnSpc>
                          <a:spcPts val="1800"/>
                        </a:lnSpc>
                        <a:spcAft>
                          <a:spcPts val="0"/>
                        </a:spcAft>
                      </a:pPr>
                      <a:r>
                        <a:rPr lang="en-US" sz="1600" kern="100" dirty="0">
                          <a:effectLst/>
                          <a:latin typeface="宋体" panose="02010600030101010101" pitchFamily="2" charset="-122"/>
                          <a:ea typeface="等线" panose="02010600030101010101" pitchFamily="2" charset="-122"/>
                          <a:cs typeface="Times New Roman" panose="02020603050405020304" pitchFamily="18" charset="0"/>
                        </a:rPr>
                        <a:t>11</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对话与非正式的信息交流</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ts val="18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跨大西洋经济理事会</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4" name="灯片编号占位符 3"/>
          <p:cNvSpPr>
            <a:spLocks noGrp="1"/>
          </p:cNvSpPr>
          <p:nvPr>
            <p:ph type="sldNum" sz="quarter" idx="12"/>
          </p:nvPr>
        </p:nvSpPr>
        <p:spPr/>
        <p:txBody>
          <a:bodyPr/>
          <a:lstStyle/>
          <a:p>
            <a:fld id="{2570F4FF-6EA8-466A-8A0A-E42FC5A0654A}" type="slidenum">
              <a:rPr lang="zh-CN" altLang="en-US" smtClean="0"/>
              <a:pPr/>
              <a:t>46</a:t>
            </a:fld>
            <a:endParaRPr lang="zh-CN" altLang="en-US"/>
          </a:p>
        </p:txBody>
      </p:sp>
      <p:sp>
        <p:nvSpPr>
          <p:cNvPr id="3" name="文本框 2"/>
          <p:cNvSpPr txBox="1"/>
          <p:nvPr/>
        </p:nvSpPr>
        <p:spPr>
          <a:xfrm>
            <a:off x="2291408" y="1239031"/>
            <a:ext cx="5328592" cy="461665"/>
          </a:xfrm>
          <a:prstGeom prst="rect">
            <a:avLst/>
          </a:prstGeom>
          <a:noFill/>
        </p:spPr>
        <p:txBody>
          <a:bodyPr wrap="square" rtlCol="0">
            <a:spAutoFit/>
          </a:bodyPr>
          <a:lstStyle/>
          <a:p>
            <a:r>
              <a:rPr lang="zh-CN" altLang="en-US" sz="2400" b="1" dirty="0" smtClean="0">
                <a:solidFill>
                  <a:schemeClr val="tx2"/>
                </a:solidFill>
              </a:rPr>
              <a:t>规制融合和边界内措施一体化的模式</a:t>
            </a:r>
            <a:endParaRPr lang="zh-CN" altLang="en-US" sz="2400" b="1" dirty="0">
              <a:solidFill>
                <a:schemeClr val="tx2"/>
              </a:solidFill>
            </a:endParaRPr>
          </a:p>
        </p:txBody>
      </p:sp>
    </p:spTree>
    <p:extLst>
      <p:ext uri="{BB962C8B-B14F-4D97-AF65-F5344CB8AC3E}">
        <p14:creationId xmlns:p14="http://schemas.microsoft.com/office/powerpoint/2010/main" val="2333920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20688"/>
            <a:ext cx="8229600" cy="5505475"/>
          </a:xfrm>
        </p:spPr>
        <p:txBody>
          <a:bodyPr>
            <a:normAutofit lnSpcReduction="10000"/>
          </a:bodyPr>
          <a:lstStyle/>
          <a:p>
            <a:pPr lvl="0"/>
            <a:r>
              <a:rPr lang="zh-CN" altLang="zh-CN" b="1" dirty="0"/>
              <a:t>规制</a:t>
            </a:r>
            <a:r>
              <a:rPr lang="zh-CN" altLang="zh-CN" b="1" dirty="0" smtClean="0"/>
              <a:t>融合</a:t>
            </a:r>
            <a:r>
              <a:rPr lang="zh-CN" altLang="en-US" b="1" dirty="0" smtClean="0"/>
              <a:t>与一致化</a:t>
            </a:r>
            <a:r>
              <a:rPr lang="zh-CN" altLang="zh-CN" b="1" dirty="0" smtClean="0"/>
              <a:t>的关键</a:t>
            </a:r>
            <a:r>
              <a:rPr lang="zh-CN" altLang="en-US" b="1" dirty="0" smtClean="0"/>
              <a:t>因素</a:t>
            </a:r>
            <a:endParaRPr lang="zh-CN" altLang="zh-CN" dirty="0"/>
          </a:p>
          <a:p>
            <a:pPr lvl="1"/>
            <a:r>
              <a:rPr lang="zh-CN" altLang="en-US" dirty="0" smtClean="0"/>
              <a:t>认识新</a:t>
            </a:r>
            <a:r>
              <a:rPr lang="zh-CN" altLang="zh-CN" dirty="0" smtClean="0"/>
              <a:t>规则</a:t>
            </a:r>
            <a:r>
              <a:rPr lang="zh-CN" altLang="zh-CN" dirty="0"/>
              <a:t>在国家层面的影响，以及可供选择的能够提高福利的</a:t>
            </a:r>
            <a:r>
              <a:rPr lang="zh-CN" altLang="zh-CN" dirty="0" smtClean="0"/>
              <a:t>改革</a:t>
            </a:r>
            <a:r>
              <a:rPr lang="zh-CN" altLang="en-US" dirty="0" smtClean="0"/>
              <a:t>措施</a:t>
            </a:r>
            <a:endParaRPr lang="zh-CN" altLang="zh-CN" dirty="0"/>
          </a:p>
          <a:p>
            <a:pPr lvl="1"/>
            <a:r>
              <a:rPr lang="zh-CN" altLang="zh-CN" dirty="0"/>
              <a:t>高级别的政治</a:t>
            </a:r>
            <a:r>
              <a:rPr lang="zh-CN" altLang="zh-CN" dirty="0" smtClean="0"/>
              <a:t>承诺</a:t>
            </a:r>
            <a:endParaRPr lang="zh-CN" altLang="zh-CN" dirty="0"/>
          </a:p>
          <a:p>
            <a:pPr lvl="1"/>
            <a:r>
              <a:rPr lang="zh-CN" altLang="zh-CN" dirty="0"/>
              <a:t>鼓励提高政策的</a:t>
            </a:r>
            <a:r>
              <a:rPr lang="zh-CN" altLang="zh-CN" dirty="0" smtClean="0"/>
              <a:t>透明度</a:t>
            </a:r>
            <a:endParaRPr lang="en-US" altLang="zh-CN" dirty="0" smtClean="0"/>
          </a:p>
          <a:p>
            <a:pPr lvl="1"/>
            <a:r>
              <a:rPr lang="zh-CN" altLang="en-US" dirty="0" smtClean="0"/>
              <a:t>发展</a:t>
            </a:r>
            <a:r>
              <a:rPr lang="zh-CN" altLang="zh-CN" dirty="0" smtClean="0"/>
              <a:t>良好</a:t>
            </a:r>
            <a:r>
              <a:rPr lang="zh-CN" altLang="zh-CN" dirty="0"/>
              <a:t>的规制实践、信息共享和对现存国际标准的考虑和</a:t>
            </a:r>
            <a:r>
              <a:rPr lang="zh-CN" altLang="zh-CN" dirty="0" smtClean="0"/>
              <a:t>采用</a:t>
            </a:r>
            <a:endParaRPr lang="zh-CN" altLang="zh-CN" dirty="0"/>
          </a:p>
          <a:p>
            <a:pPr lvl="1"/>
            <a:r>
              <a:rPr lang="zh-CN" altLang="zh-CN" dirty="0" smtClean="0"/>
              <a:t>支持</a:t>
            </a:r>
            <a:r>
              <a:rPr lang="zh-CN" altLang="zh-CN" dirty="0"/>
              <a:t>独立的政策效应分析以及建立政府咨询与交换信息的</a:t>
            </a:r>
            <a:r>
              <a:rPr lang="zh-CN" altLang="zh-CN" dirty="0" smtClean="0"/>
              <a:t>机制</a:t>
            </a:r>
            <a:endParaRPr lang="zh-CN" altLang="zh-CN" dirty="0"/>
          </a:p>
          <a:p>
            <a:pPr lvl="1"/>
            <a:r>
              <a:rPr lang="zh-CN" altLang="zh-CN" dirty="0"/>
              <a:t>定期评估国际规制合作的</a:t>
            </a:r>
            <a:r>
              <a:rPr lang="zh-CN" altLang="zh-CN" dirty="0" smtClean="0"/>
              <a:t>影响</a:t>
            </a:r>
            <a:endParaRPr lang="zh-CN" altLang="zh-CN" dirty="0"/>
          </a:p>
          <a:p>
            <a:pPr lvl="1"/>
            <a:r>
              <a:rPr lang="zh-CN" altLang="zh-CN" dirty="0"/>
              <a:t>结合灵活多变的机制以适应变化的市场结构与新</a:t>
            </a:r>
            <a:r>
              <a:rPr lang="zh-CN" altLang="zh-CN" dirty="0" smtClean="0"/>
              <a:t>问题</a:t>
            </a:r>
            <a:r>
              <a:rPr lang="en-US" altLang="zh-CN" dirty="0" smtClean="0"/>
              <a:t> </a:t>
            </a:r>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2570F4FF-6EA8-466A-8A0A-E42FC5A0654A}" type="slidenum">
              <a:rPr lang="zh-CN" altLang="en-US" smtClean="0"/>
              <a:pPr/>
              <a:t>47</a:t>
            </a:fld>
            <a:endParaRPr lang="zh-CN" altLang="en-US"/>
          </a:p>
        </p:txBody>
      </p:sp>
    </p:spTree>
    <p:extLst>
      <p:ext uri="{BB962C8B-B14F-4D97-AF65-F5344CB8AC3E}">
        <p14:creationId xmlns:p14="http://schemas.microsoft.com/office/powerpoint/2010/main" val="914504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000" b="1" dirty="0">
                <a:solidFill>
                  <a:srgbClr val="FF0000"/>
                </a:solidFill>
                <a:latin typeface="华文中宋" panose="02010600040101010101" pitchFamily="2" charset="-122"/>
                <a:ea typeface="华文中宋" panose="02010600040101010101" pitchFamily="2" charset="-122"/>
              </a:rPr>
              <a:t>中国的角色</a:t>
            </a:r>
            <a:endParaRPr lang="zh-CN" altLang="en-US" sz="4000" dirty="0"/>
          </a:p>
        </p:txBody>
      </p:sp>
      <p:sp>
        <p:nvSpPr>
          <p:cNvPr id="3" name="内容占位符 2"/>
          <p:cNvSpPr>
            <a:spLocks noGrp="1"/>
          </p:cNvSpPr>
          <p:nvPr>
            <p:ph idx="1"/>
          </p:nvPr>
        </p:nvSpPr>
        <p:spPr/>
        <p:txBody>
          <a:bodyPr/>
          <a:lstStyle/>
          <a:p>
            <a:r>
              <a:rPr lang="zh-CN" altLang="en-US" dirty="0" smtClean="0">
                <a:latin typeface="+mn-ea"/>
              </a:rPr>
              <a:t>应对</a:t>
            </a:r>
            <a:endParaRPr lang="en-US" altLang="zh-CN" dirty="0" smtClean="0">
              <a:latin typeface="+mn-ea"/>
            </a:endParaRPr>
          </a:p>
          <a:p>
            <a:pPr lvl="1"/>
            <a:r>
              <a:rPr lang="zh-CN" altLang="en-US" dirty="0">
                <a:latin typeface="+mn-ea"/>
              </a:rPr>
              <a:t>差别与优惠待遇</a:t>
            </a:r>
            <a:r>
              <a:rPr lang="zh-CN" altLang="en-US" dirty="0" smtClean="0">
                <a:latin typeface="+mn-ea"/>
              </a:rPr>
              <a:t>：例外、豁免与过渡期</a:t>
            </a:r>
            <a:endParaRPr lang="en-US" altLang="zh-CN" dirty="0">
              <a:latin typeface="+mn-ea"/>
            </a:endParaRPr>
          </a:p>
          <a:p>
            <a:pPr lvl="1"/>
            <a:r>
              <a:rPr lang="zh-CN" altLang="en-US" dirty="0" smtClean="0">
                <a:latin typeface="+mn-ea"/>
              </a:rPr>
              <a:t>可</a:t>
            </a:r>
            <a:r>
              <a:rPr lang="zh-CN" altLang="en-US" dirty="0">
                <a:latin typeface="+mn-ea"/>
              </a:rPr>
              <a:t>先做出非约束性承诺（即程序性条款），再逐步严格实施（即非实体性条款</a:t>
            </a:r>
            <a:r>
              <a:rPr lang="zh-CN" altLang="en-US" dirty="0" smtClean="0">
                <a:latin typeface="+mn-ea"/>
              </a:rPr>
              <a:t>）</a:t>
            </a:r>
            <a:endParaRPr lang="en-US" altLang="zh-CN" dirty="0" smtClean="0">
              <a:latin typeface="+mn-ea"/>
            </a:endParaRPr>
          </a:p>
          <a:p>
            <a:pPr lvl="1"/>
            <a:r>
              <a:rPr lang="zh-CN" altLang="en-US" dirty="0" smtClean="0">
                <a:latin typeface="+mn-ea"/>
              </a:rPr>
              <a:t>保障机制与措施</a:t>
            </a:r>
            <a:endParaRPr lang="en-US" altLang="zh-CN" dirty="0" smtClean="0">
              <a:latin typeface="+mn-ea"/>
            </a:endParaRPr>
          </a:p>
          <a:p>
            <a:pPr lvl="1"/>
            <a:r>
              <a:rPr lang="zh-CN" altLang="en-US" dirty="0"/>
              <a:t>在自贸区中进行压力与风险测试</a:t>
            </a:r>
            <a:endParaRPr lang="en-US" altLang="zh-CN" dirty="0"/>
          </a:p>
          <a:p>
            <a:pPr lvl="1"/>
            <a:endParaRPr lang="en-US" altLang="zh-CN" dirty="0" smtClean="0">
              <a:latin typeface="+mn-ea"/>
            </a:endParaRPr>
          </a:p>
          <a:p>
            <a:endParaRPr lang="zh-CN" altLang="en-US" dirty="0"/>
          </a:p>
        </p:txBody>
      </p:sp>
      <p:sp>
        <p:nvSpPr>
          <p:cNvPr id="4" name="灯片编号占位符 3"/>
          <p:cNvSpPr>
            <a:spLocks noGrp="1"/>
          </p:cNvSpPr>
          <p:nvPr>
            <p:ph type="sldNum" sz="quarter" idx="12"/>
          </p:nvPr>
        </p:nvSpPr>
        <p:spPr/>
        <p:txBody>
          <a:bodyPr/>
          <a:lstStyle/>
          <a:p>
            <a:fld id="{2570F4FF-6EA8-466A-8A0A-E42FC5A0654A}" type="slidenum">
              <a:rPr lang="zh-CN" altLang="en-US" smtClean="0"/>
              <a:pPr/>
              <a:t>48</a:t>
            </a:fld>
            <a:endParaRPr lang="zh-CN" altLang="en-US"/>
          </a:p>
        </p:txBody>
      </p:sp>
    </p:spTree>
    <p:extLst>
      <p:ext uri="{BB962C8B-B14F-4D97-AF65-F5344CB8AC3E}">
        <p14:creationId xmlns:p14="http://schemas.microsoft.com/office/powerpoint/2010/main" val="1491711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000" b="1" dirty="0" smtClean="0">
                <a:solidFill>
                  <a:srgbClr val="FF0000"/>
                </a:solidFill>
                <a:latin typeface="华文中宋" panose="02010600040101010101" pitchFamily="2" charset="-122"/>
                <a:ea typeface="华文中宋" panose="02010600040101010101" pitchFamily="2" charset="-122"/>
              </a:rPr>
              <a:t>中国的角色</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sp>
        <p:nvSpPr>
          <p:cNvPr id="3" name="内容占位符 2"/>
          <p:cNvSpPr>
            <a:spLocks noGrp="1"/>
          </p:cNvSpPr>
          <p:nvPr>
            <p:ph idx="1"/>
          </p:nvPr>
        </p:nvSpPr>
        <p:spPr/>
        <p:txBody>
          <a:bodyPr>
            <a:normAutofit/>
          </a:bodyPr>
          <a:lstStyle/>
          <a:p>
            <a:r>
              <a:rPr lang="zh-CN" altLang="en-US" dirty="0" smtClean="0"/>
              <a:t>引领</a:t>
            </a:r>
            <a:endParaRPr lang="en-US" altLang="zh-CN" dirty="0" smtClean="0"/>
          </a:p>
          <a:p>
            <a:pPr lvl="1"/>
            <a:r>
              <a:rPr lang="zh-CN" altLang="en-US" dirty="0" smtClean="0"/>
              <a:t>在</a:t>
            </a:r>
            <a:r>
              <a:rPr lang="en-US" altLang="zh-CN" dirty="0"/>
              <a:t>WTO/RTAs/FTAs</a:t>
            </a:r>
            <a:r>
              <a:rPr lang="zh-CN" altLang="en-US" dirty="0"/>
              <a:t>中践行推进</a:t>
            </a:r>
            <a:endParaRPr lang="en-US" altLang="zh-CN" dirty="0"/>
          </a:p>
          <a:p>
            <a:pPr lvl="1"/>
            <a:r>
              <a:rPr lang="zh-CN" altLang="en-US" dirty="0"/>
              <a:t>构建或参与利益联盟</a:t>
            </a:r>
            <a:endParaRPr lang="en-US" altLang="zh-CN" dirty="0"/>
          </a:p>
          <a:p>
            <a:pPr lvl="1"/>
            <a:r>
              <a:rPr lang="zh-CN" altLang="en-US" dirty="0"/>
              <a:t>组建新的机构、倡议与网络平台</a:t>
            </a:r>
            <a:endParaRPr lang="en-US" altLang="zh-CN" dirty="0"/>
          </a:p>
          <a:p>
            <a:pPr lvl="1"/>
            <a:r>
              <a:rPr lang="zh-CN" altLang="en-US" dirty="0"/>
              <a:t>实施“探路者行动”</a:t>
            </a:r>
            <a:endParaRPr lang="en-US" altLang="zh-CN" dirty="0"/>
          </a:p>
          <a:p>
            <a:pPr lvl="1"/>
            <a:r>
              <a:rPr lang="zh-CN" altLang="en-US" dirty="0"/>
              <a:t>提供“最佳做法”</a:t>
            </a:r>
            <a:endParaRPr lang="en-US" altLang="zh-CN" dirty="0"/>
          </a:p>
          <a:p>
            <a:pPr lvl="1"/>
            <a:r>
              <a:rPr lang="zh-CN" altLang="en-US" dirty="0"/>
              <a:t>制订“非约束性原则”</a:t>
            </a:r>
            <a:endParaRPr lang="en-US" altLang="zh-CN" dirty="0"/>
          </a:p>
          <a:p>
            <a:pPr lvl="1"/>
            <a:r>
              <a:rPr lang="zh-CN" altLang="en-US" dirty="0"/>
              <a:t>提供能力建设、技术支持与资金</a:t>
            </a:r>
            <a:endParaRPr lang="en-US" altLang="zh-CN" dirty="0"/>
          </a:p>
          <a:p>
            <a:pPr lvl="1"/>
            <a:endParaRPr lang="zh-CN" altLang="en-US" dirty="0"/>
          </a:p>
        </p:txBody>
      </p:sp>
      <p:sp>
        <p:nvSpPr>
          <p:cNvPr id="4" name="灯片编号占位符 3"/>
          <p:cNvSpPr>
            <a:spLocks noGrp="1"/>
          </p:cNvSpPr>
          <p:nvPr>
            <p:ph type="sldNum" sz="quarter" idx="12"/>
          </p:nvPr>
        </p:nvSpPr>
        <p:spPr/>
        <p:txBody>
          <a:bodyPr/>
          <a:lstStyle/>
          <a:p>
            <a:fld id="{2570F4FF-6EA8-466A-8A0A-E42FC5A0654A}" type="slidenum">
              <a:rPr lang="zh-CN" altLang="en-US" smtClean="0"/>
              <a:pPr/>
              <a:t>49</a:t>
            </a:fld>
            <a:endParaRPr lang="zh-CN" altLang="en-US"/>
          </a:p>
        </p:txBody>
      </p:sp>
    </p:spTree>
    <p:extLst>
      <p:ext uri="{BB962C8B-B14F-4D97-AF65-F5344CB8AC3E}">
        <p14:creationId xmlns:p14="http://schemas.microsoft.com/office/powerpoint/2010/main" val="354340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28625" y="-26988"/>
            <a:ext cx="8229600" cy="1143001"/>
          </a:xfrm>
        </p:spPr>
        <p:txBody>
          <a:bodyPr/>
          <a:lstStyle/>
          <a:p>
            <a:pPr algn="l"/>
            <a:r>
              <a:rPr lang="zh-CN" altLang="en-US" sz="3600" b="1" dirty="0" smtClean="0">
                <a:solidFill>
                  <a:srgbClr val="FF0000"/>
                </a:solidFill>
                <a:latin typeface="华文中宋" panose="02010600040101010101" pitchFamily="2" charset="-122"/>
                <a:ea typeface="华文中宋" panose="02010600040101010101" pitchFamily="2" charset="-122"/>
              </a:rPr>
              <a:t>贸易传统规则与新规则有何差别？</a:t>
            </a:r>
          </a:p>
        </p:txBody>
      </p:sp>
      <p:sp>
        <p:nvSpPr>
          <p:cNvPr id="6147"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D1410F7-BB5B-4184-BBED-EE0DC025BDD3}" type="slidenum">
              <a:rPr lang="zh-CN" altLang="en-US">
                <a:solidFill>
                  <a:srgbClr val="898989"/>
                </a:solidFill>
                <a:latin typeface="Calibri" panose="020F0502020204030204" pitchFamily="34" charset="0"/>
              </a:rPr>
              <a:pPr/>
              <a:t>5</a:t>
            </a:fld>
            <a:endParaRPr lang="zh-CN" altLang="en-US">
              <a:solidFill>
                <a:srgbClr val="898989"/>
              </a:solidFill>
              <a:latin typeface="Calibri" panose="020F0502020204030204" pitchFamily="34" charset="0"/>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859116760"/>
              </p:ext>
            </p:extLst>
          </p:nvPr>
        </p:nvGraphicFramePr>
        <p:xfrm>
          <a:off x="539552" y="980730"/>
          <a:ext cx="8064896" cy="5472605"/>
        </p:xfrm>
        <a:graphic>
          <a:graphicData uri="http://schemas.openxmlformats.org/drawingml/2006/table">
            <a:tbl>
              <a:tblPr firstRow="1" bandRow="1">
                <a:tableStyleId>{5C22544A-7EE6-4342-B048-85BDC9FD1C3A}</a:tableStyleId>
              </a:tblPr>
              <a:tblGrid>
                <a:gridCol w="2551395"/>
                <a:gridCol w="2825203"/>
                <a:gridCol w="2688298"/>
              </a:tblGrid>
              <a:tr h="356572">
                <a:tc>
                  <a:txBody>
                    <a:bodyPr/>
                    <a:lstStyle/>
                    <a:p>
                      <a:endParaRPr lang="zh-CN" sz="1600" kern="100" dirty="0">
                        <a:effectLst/>
                        <a:latin typeface="Calibri" panose="020F0502020204030204" pitchFamily="34" charset="0"/>
                      </a:endParaRPr>
                    </a:p>
                  </a:txBody>
                  <a:tcPr marL="76930" marR="76930" marT="38746" marB="38746"/>
                </a:tc>
                <a:tc>
                  <a:txBody>
                    <a:bodyPr/>
                    <a:lstStyle/>
                    <a:p>
                      <a:pPr algn="ctr">
                        <a:spcAft>
                          <a:spcPts val="0"/>
                        </a:spcAft>
                      </a:pPr>
                      <a:r>
                        <a:rPr lang="zh-CN" sz="1600" kern="1200" dirty="0">
                          <a:effectLst/>
                        </a:rPr>
                        <a:t>传统规则</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a:effectLst/>
                        </a:rPr>
                        <a:t>新规则</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357938">
                <a:tc>
                  <a:txBody>
                    <a:bodyPr/>
                    <a:lstStyle/>
                    <a:p>
                      <a:pPr algn="l">
                        <a:spcAft>
                          <a:spcPts val="0"/>
                        </a:spcAft>
                      </a:pPr>
                      <a:r>
                        <a:rPr lang="zh-CN" sz="1600" kern="1200">
                          <a:effectLst/>
                        </a:rPr>
                        <a:t>内容</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dirty="0">
                          <a:effectLst/>
                        </a:rPr>
                        <a:t>市场准入</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a:effectLst/>
                        </a:rPr>
                        <a:t>规制融合</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357938">
                <a:tc>
                  <a:txBody>
                    <a:bodyPr/>
                    <a:lstStyle/>
                    <a:p>
                      <a:pPr algn="l">
                        <a:spcAft>
                          <a:spcPts val="0"/>
                        </a:spcAft>
                      </a:pPr>
                      <a:r>
                        <a:rPr lang="zh-CN" sz="1600" kern="1200">
                          <a:effectLst/>
                        </a:rPr>
                        <a:t>措施</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en-US" sz="1600" kern="1200" dirty="0">
                          <a:effectLst/>
                        </a:rPr>
                        <a:t> </a:t>
                      </a:r>
                      <a:r>
                        <a:rPr lang="zh-CN" sz="1600" kern="1200" dirty="0">
                          <a:effectLst/>
                        </a:rPr>
                        <a:t>边界措施</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a:effectLst/>
                        </a:rPr>
                        <a:t>边界内措施</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357938">
                <a:tc>
                  <a:txBody>
                    <a:bodyPr/>
                    <a:lstStyle/>
                    <a:p>
                      <a:pPr algn="l">
                        <a:spcAft>
                          <a:spcPts val="0"/>
                        </a:spcAft>
                      </a:pPr>
                      <a:r>
                        <a:rPr lang="zh-CN" sz="1600" kern="1200" dirty="0">
                          <a:effectLst/>
                        </a:rPr>
                        <a:t>基本原则</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dirty="0">
                          <a:effectLst/>
                        </a:rPr>
                        <a:t>互惠与非歧视</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dirty="0">
                          <a:effectLst/>
                        </a:rPr>
                        <a:t>协调与统一</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357938">
                <a:tc>
                  <a:txBody>
                    <a:bodyPr/>
                    <a:lstStyle/>
                    <a:p>
                      <a:pPr algn="l">
                        <a:spcAft>
                          <a:spcPts val="0"/>
                        </a:spcAft>
                      </a:pPr>
                      <a:r>
                        <a:rPr lang="zh-CN" sz="1600" kern="1200">
                          <a:effectLst/>
                        </a:rPr>
                        <a:t>国际谈判方式</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en-US" sz="1600" kern="1200">
                          <a:effectLst/>
                        </a:rPr>
                        <a:t> </a:t>
                      </a:r>
                      <a:r>
                        <a:rPr lang="zh-CN" sz="1600" kern="1200">
                          <a:effectLst/>
                        </a:rPr>
                        <a:t>互惠减让</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dirty="0">
                          <a:effectLst/>
                        </a:rPr>
                        <a:t>规制一体化</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357938">
                <a:tc>
                  <a:txBody>
                    <a:bodyPr/>
                    <a:lstStyle/>
                    <a:p>
                      <a:r>
                        <a:rPr lang="zh-CN" altLang="en-US" sz="1600" kern="100" dirty="0" smtClean="0">
                          <a:effectLst/>
                          <a:latin typeface="Calibri" panose="020F0502020204030204" pitchFamily="34" charset="0"/>
                        </a:rPr>
                        <a:t>承诺方式</a:t>
                      </a:r>
                      <a:endParaRPr lang="zh-CN" sz="1600" kern="100" dirty="0">
                        <a:effectLst/>
                        <a:latin typeface="Calibri" panose="020F0502020204030204" pitchFamily="34" charset="0"/>
                      </a:endParaRPr>
                    </a:p>
                  </a:txBody>
                  <a:tcPr marL="76930" marR="76930" marT="38746" marB="38746"/>
                </a:tc>
                <a:tc>
                  <a:txBody>
                    <a:bodyPr/>
                    <a:lstStyle/>
                    <a:p>
                      <a:pPr algn="ctr"/>
                      <a:r>
                        <a:rPr lang="zh-CN" altLang="en-US" sz="1600" kern="100" dirty="0" smtClean="0">
                          <a:effectLst/>
                          <a:latin typeface="Calibri" panose="020F0502020204030204" pitchFamily="34" charset="0"/>
                        </a:rPr>
                        <a:t>条款、减让表</a:t>
                      </a:r>
                      <a:endParaRPr lang="zh-CN" sz="1600" kern="100" dirty="0">
                        <a:effectLst/>
                        <a:latin typeface="Calibri" panose="020F0502020204030204" pitchFamily="34" charset="0"/>
                      </a:endParaRPr>
                    </a:p>
                  </a:txBody>
                  <a:tcPr marL="76930" marR="76930" marT="38746" marB="38746"/>
                </a:tc>
                <a:tc>
                  <a:txBody>
                    <a:bodyPr/>
                    <a:lstStyle/>
                    <a:p>
                      <a:pPr algn="ctr">
                        <a:spcAft>
                          <a:spcPts val="0"/>
                        </a:spcAft>
                      </a:pPr>
                      <a:r>
                        <a:rPr lang="zh-CN" altLang="en-US" sz="1600" kern="100" dirty="0" smtClean="0">
                          <a:effectLst/>
                          <a:latin typeface="Calibri" panose="020F0502020204030204" pitchFamily="34" charset="0"/>
                          <a:ea typeface="宋体" panose="02010600030101010101" pitchFamily="2" charset="-122"/>
                          <a:cs typeface="Times New Roman" panose="02020603050405020304" pitchFamily="18" charset="0"/>
                        </a:rPr>
                        <a:t>条款、正面</a:t>
                      </a:r>
                      <a:r>
                        <a:rPr lang="en-US" altLang="zh-CN" sz="1600"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en-US" sz="1600" kern="100" dirty="0" smtClean="0">
                          <a:effectLst/>
                          <a:latin typeface="Calibri" panose="020F0502020204030204" pitchFamily="34" charset="0"/>
                          <a:ea typeface="宋体" panose="02010600030101010101" pitchFamily="2" charset="-122"/>
                          <a:cs typeface="Times New Roman" panose="02020603050405020304" pitchFamily="18" charset="0"/>
                        </a:rPr>
                        <a:t>负面清单</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324854">
                <a:tc>
                  <a:txBody>
                    <a:bodyPr/>
                    <a:lstStyle/>
                    <a:p>
                      <a:pPr algn="l">
                        <a:spcAft>
                          <a:spcPts val="0"/>
                        </a:spcAft>
                      </a:pPr>
                      <a:r>
                        <a:rPr lang="zh-CN" sz="1600" kern="1200">
                          <a:effectLst/>
                        </a:rPr>
                        <a:t>变化方向</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dirty="0">
                          <a:effectLst/>
                        </a:rPr>
                        <a:t>向下竞争</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600" kern="1200" dirty="0" smtClean="0">
                          <a:effectLst/>
                        </a:rPr>
                        <a:t>向上竞争</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428979">
                <a:tc>
                  <a:txBody>
                    <a:bodyPr/>
                    <a:lstStyle/>
                    <a:p>
                      <a:pPr algn="l">
                        <a:spcAft>
                          <a:spcPts val="0"/>
                        </a:spcAft>
                      </a:pPr>
                      <a:r>
                        <a:rPr lang="zh-CN" sz="1600" kern="1200" dirty="0">
                          <a:effectLst/>
                        </a:rPr>
                        <a:t>决策</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dirty="0">
                          <a:effectLst/>
                        </a:rPr>
                        <a:t>自由化承诺与一揽子协定</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dirty="0">
                          <a:effectLst/>
                        </a:rPr>
                        <a:t>意愿相投、探路行动</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357938">
                <a:tc>
                  <a:txBody>
                    <a:bodyPr/>
                    <a:lstStyle/>
                    <a:p>
                      <a:pPr algn="l">
                        <a:spcAft>
                          <a:spcPts val="0"/>
                        </a:spcAft>
                      </a:pPr>
                      <a:r>
                        <a:rPr lang="zh-CN" sz="1600" kern="1200">
                          <a:effectLst/>
                        </a:rPr>
                        <a:t>谈判与实施范围</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en-US" sz="1600" kern="1200">
                          <a:effectLst/>
                        </a:rPr>
                        <a:t>WTO</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dirty="0">
                          <a:effectLst/>
                        </a:rPr>
                        <a:t>高水平巨型</a:t>
                      </a:r>
                      <a:r>
                        <a:rPr lang="en-US" sz="1600" kern="1200" dirty="0">
                          <a:effectLst/>
                        </a:rPr>
                        <a:t>FTAs</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618878">
                <a:tc>
                  <a:txBody>
                    <a:bodyPr/>
                    <a:lstStyle/>
                    <a:p>
                      <a:pPr algn="l">
                        <a:spcAft>
                          <a:spcPts val="0"/>
                        </a:spcAft>
                      </a:pPr>
                      <a:r>
                        <a:rPr lang="zh-CN" sz="1600" kern="1200">
                          <a:effectLst/>
                        </a:rPr>
                        <a:t>签订国际协定的政治经济学</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a:effectLst/>
                        </a:rPr>
                        <a:t>出口利益集团</a:t>
                      </a:r>
                      <a:r>
                        <a:rPr lang="en-US" sz="1600" kern="1200">
                          <a:effectLst/>
                        </a:rPr>
                        <a:t>vs</a:t>
                      </a:r>
                      <a:endParaRPr lang="zh-CN" sz="1600" kern="100">
                        <a:effectLst/>
                      </a:endParaRPr>
                    </a:p>
                    <a:p>
                      <a:pPr algn="ctr">
                        <a:spcAft>
                          <a:spcPts val="0"/>
                        </a:spcAft>
                      </a:pPr>
                      <a:r>
                        <a:rPr lang="zh-CN" sz="1600" kern="1200">
                          <a:effectLst/>
                        </a:rPr>
                        <a:t>进口竞争利益集团</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dirty="0">
                          <a:effectLst/>
                        </a:rPr>
                        <a:t>价值链内部利润分享</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357938">
                <a:tc>
                  <a:txBody>
                    <a:bodyPr/>
                    <a:lstStyle/>
                    <a:p>
                      <a:pPr algn="l">
                        <a:spcAft>
                          <a:spcPts val="0"/>
                        </a:spcAft>
                      </a:pPr>
                      <a:r>
                        <a:rPr lang="zh-CN" sz="1600" kern="1200">
                          <a:effectLst/>
                        </a:rPr>
                        <a:t>国内政策空间保留</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a:effectLst/>
                        </a:rPr>
                        <a:t>大</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dirty="0">
                          <a:effectLst/>
                        </a:rPr>
                        <a:t>小</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618878">
                <a:tc>
                  <a:txBody>
                    <a:bodyPr/>
                    <a:lstStyle/>
                    <a:p>
                      <a:pPr algn="l">
                        <a:spcAft>
                          <a:spcPts val="0"/>
                        </a:spcAft>
                      </a:pPr>
                      <a:r>
                        <a:rPr lang="zh-CN" sz="1600" kern="1200">
                          <a:effectLst/>
                        </a:rPr>
                        <a:t>实施难点</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zh-CN" sz="1600" kern="1200">
                          <a:effectLst/>
                        </a:rPr>
                        <a:t>实现出口促进与进口保护的</a:t>
                      </a:r>
                      <a:endParaRPr lang="zh-CN" sz="1600" kern="100">
                        <a:effectLst/>
                      </a:endParaRPr>
                    </a:p>
                    <a:p>
                      <a:pPr algn="ctr">
                        <a:spcAft>
                          <a:spcPts val="0"/>
                        </a:spcAft>
                      </a:pPr>
                      <a:r>
                        <a:rPr lang="zh-CN" sz="1600" kern="1200">
                          <a:effectLst/>
                        </a:rPr>
                        <a:t>平衡</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l">
                        <a:spcAft>
                          <a:spcPts val="0"/>
                        </a:spcAft>
                      </a:pPr>
                      <a:r>
                        <a:rPr lang="zh-CN" sz="1600" kern="1200" dirty="0">
                          <a:effectLst/>
                        </a:rPr>
                        <a:t>实现放松管制与为公共政策目标加强监管的平衡</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r h="618878">
                <a:tc>
                  <a:txBody>
                    <a:bodyPr/>
                    <a:lstStyle/>
                    <a:p>
                      <a:pPr algn="l">
                        <a:spcAft>
                          <a:spcPts val="0"/>
                        </a:spcAft>
                      </a:pPr>
                      <a:r>
                        <a:rPr lang="zh-CN" sz="1600" kern="1200">
                          <a:effectLst/>
                        </a:rPr>
                        <a:t>发展中经济体特殊和差别待遇</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en-US" sz="1600" kern="1200">
                          <a:effectLst/>
                        </a:rPr>
                        <a:t> </a:t>
                      </a:r>
                      <a:r>
                        <a:rPr lang="zh-CN" sz="1600" kern="1200">
                          <a:effectLst/>
                        </a:rPr>
                        <a:t>有</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c>
                  <a:txBody>
                    <a:bodyPr/>
                    <a:lstStyle/>
                    <a:p>
                      <a:pPr algn="ctr">
                        <a:spcAft>
                          <a:spcPts val="0"/>
                        </a:spcAft>
                      </a:pPr>
                      <a:r>
                        <a:rPr lang="en-US" sz="1600" kern="1200" dirty="0">
                          <a:effectLst/>
                        </a:rPr>
                        <a:t> </a:t>
                      </a:r>
                      <a:r>
                        <a:rPr lang="zh-CN" sz="1600" kern="1200" dirty="0">
                          <a:effectLst/>
                        </a:rPr>
                        <a:t>无，或很少</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76930" marR="76930" marT="38746" marB="38746"/>
                </a:tc>
              </a:tr>
            </a:tbl>
          </a:graphicData>
        </a:graphic>
      </p:graphicFrame>
    </p:spTree>
    <p:extLst>
      <p:ext uri="{BB962C8B-B14F-4D97-AF65-F5344CB8AC3E}">
        <p14:creationId xmlns:p14="http://schemas.microsoft.com/office/powerpoint/2010/main" val="13891390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000" b="1" dirty="0" smtClean="0">
                <a:solidFill>
                  <a:srgbClr val="FF0000"/>
                </a:solidFill>
                <a:latin typeface="华文中宋" panose="02010600040101010101" pitchFamily="2" charset="-122"/>
                <a:ea typeface="华文中宋" panose="02010600040101010101" pitchFamily="2" charset="-122"/>
              </a:rPr>
              <a:t>对新规则谈判与协定的建议</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sp>
        <p:nvSpPr>
          <p:cNvPr id="3" name="内容占位符 2"/>
          <p:cNvSpPr>
            <a:spLocks noGrp="1"/>
          </p:cNvSpPr>
          <p:nvPr>
            <p:ph idx="1"/>
          </p:nvPr>
        </p:nvSpPr>
        <p:spPr/>
        <p:txBody>
          <a:bodyPr>
            <a:normAutofit/>
          </a:bodyPr>
          <a:lstStyle/>
          <a:p>
            <a:r>
              <a:rPr lang="zh-CN" altLang="en-US" dirty="0" smtClean="0"/>
              <a:t>制订谈判与协定范本（包含基础性与选择性要素）</a:t>
            </a:r>
            <a:endParaRPr lang="en-US" altLang="zh-CN" dirty="0" smtClean="0"/>
          </a:p>
          <a:p>
            <a:r>
              <a:rPr lang="zh-CN" altLang="en-US" dirty="0" smtClean="0"/>
              <a:t>加强对协定文本的解读</a:t>
            </a:r>
            <a:endParaRPr lang="en-US" altLang="zh-CN" dirty="0" smtClean="0"/>
          </a:p>
          <a:p>
            <a:r>
              <a:rPr lang="zh-CN" altLang="en-US" dirty="0" smtClean="0"/>
              <a:t>工商企业届、智库与法律专家的深度参与</a:t>
            </a:r>
            <a:endParaRPr lang="en-US" altLang="zh-CN" dirty="0" smtClean="0"/>
          </a:p>
          <a:p>
            <a:r>
              <a:rPr lang="zh-CN" altLang="en-US" dirty="0" smtClean="0"/>
              <a:t>促进企业对协定条款的应对与应用</a:t>
            </a:r>
            <a:endParaRPr lang="en-US" altLang="zh-CN" dirty="0" smtClean="0"/>
          </a:p>
          <a:p>
            <a:pPr marL="457200" lvl="1" indent="0">
              <a:buNone/>
            </a:pPr>
            <a:endParaRPr lang="en-US" altLang="zh-CN" dirty="0"/>
          </a:p>
          <a:p>
            <a:pPr lvl="1"/>
            <a:endParaRPr lang="zh-CN" altLang="en-US" dirty="0"/>
          </a:p>
        </p:txBody>
      </p:sp>
      <p:sp>
        <p:nvSpPr>
          <p:cNvPr id="4" name="灯片编号占位符 3"/>
          <p:cNvSpPr>
            <a:spLocks noGrp="1"/>
          </p:cNvSpPr>
          <p:nvPr>
            <p:ph type="sldNum" sz="quarter" idx="12"/>
          </p:nvPr>
        </p:nvSpPr>
        <p:spPr/>
        <p:txBody>
          <a:bodyPr/>
          <a:lstStyle/>
          <a:p>
            <a:fld id="{2570F4FF-6EA8-466A-8A0A-E42FC5A0654A}" type="slidenum">
              <a:rPr lang="zh-CN" altLang="en-US" smtClean="0"/>
              <a:pPr/>
              <a:t>50</a:t>
            </a:fld>
            <a:endParaRPr lang="zh-CN" altLang="en-US"/>
          </a:p>
        </p:txBody>
      </p:sp>
    </p:spTree>
    <p:extLst>
      <p:ext uri="{BB962C8B-B14F-4D97-AF65-F5344CB8AC3E}">
        <p14:creationId xmlns:p14="http://schemas.microsoft.com/office/powerpoint/2010/main" val="2997372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idx="1"/>
          </p:nvPr>
        </p:nvSpPr>
        <p:spPr>
          <a:xfrm>
            <a:off x="457200" y="2357438"/>
            <a:ext cx="8229600" cy="3768725"/>
          </a:xfrm>
        </p:spPr>
        <p:txBody>
          <a:bodyPr/>
          <a:lstStyle/>
          <a:p>
            <a:pPr algn="ctr">
              <a:buFont typeface="Arial" charset="0"/>
              <a:buNone/>
            </a:pPr>
            <a:r>
              <a:rPr lang="zh-CN" altLang="en-US" sz="4800" b="1" smtClean="0">
                <a:solidFill>
                  <a:srgbClr val="FF0000"/>
                </a:solidFill>
                <a:latin typeface="华文中宋" pitchFamily="2" charset="-122"/>
                <a:ea typeface="华文中宋" pitchFamily="2" charset="-122"/>
              </a:rPr>
              <a:t>谢谢！</a:t>
            </a:r>
          </a:p>
        </p:txBody>
      </p:sp>
      <p:sp>
        <p:nvSpPr>
          <p:cNvPr id="3" name="灯片编号占位符 2"/>
          <p:cNvSpPr>
            <a:spLocks noGrp="1"/>
          </p:cNvSpPr>
          <p:nvPr>
            <p:ph type="sldNum" sz="quarter" idx="12"/>
          </p:nvPr>
        </p:nvSpPr>
        <p:spPr/>
        <p:txBody>
          <a:bodyPr/>
          <a:lstStyle/>
          <a:p>
            <a:pPr>
              <a:defRPr/>
            </a:pPr>
            <a:fld id="{16F1237A-5907-4924-BFC4-B164CFB1DDD3}" type="slidenum">
              <a:rPr lang="zh-CN" altLang="en-US" smtClean="0"/>
              <a:pPr>
                <a:defRPr/>
              </a:pPr>
              <a:t>51</a:t>
            </a:fld>
            <a:endParaRPr lang="zh-CN"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000" b="1" dirty="0" smtClean="0">
                <a:solidFill>
                  <a:srgbClr val="FF0000"/>
                </a:solidFill>
                <a:latin typeface="华文中宋" panose="02010600040101010101" pitchFamily="2" charset="-122"/>
                <a:ea typeface="华文中宋" panose="02010600040101010101" pitchFamily="2" charset="-122"/>
              </a:rPr>
              <a:t>附表</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graphicFrame>
        <p:nvGraphicFramePr>
          <p:cNvPr id="5" name="内容占位符 4"/>
          <p:cNvGraphicFramePr>
            <a:graphicFrameLocks noGrp="1"/>
          </p:cNvGraphicFramePr>
          <p:nvPr>
            <p:ph idx="1"/>
            <p:extLst>
              <p:ext uri="{D42A27DB-BD31-4B8C-83A1-F6EECF244321}">
                <p14:modId xmlns:p14="http://schemas.microsoft.com/office/powerpoint/2010/main" val="148835575"/>
              </p:ext>
            </p:extLst>
          </p:nvPr>
        </p:nvGraphicFramePr>
        <p:xfrm>
          <a:off x="373346" y="1772816"/>
          <a:ext cx="8519134" cy="3248124"/>
        </p:xfrm>
        <a:graphic>
          <a:graphicData uri="http://schemas.openxmlformats.org/drawingml/2006/table">
            <a:tbl>
              <a:tblPr/>
              <a:tblGrid>
                <a:gridCol w="1273955"/>
                <a:gridCol w="416955"/>
                <a:gridCol w="551885"/>
                <a:gridCol w="551885"/>
                <a:gridCol w="551885"/>
                <a:gridCol w="551885"/>
                <a:gridCol w="551885"/>
                <a:gridCol w="551885"/>
                <a:gridCol w="551885"/>
                <a:gridCol w="551885"/>
                <a:gridCol w="757489"/>
                <a:gridCol w="551885"/>
                <a:gridCol w="551885"/>
                <a:gridCol w="551885"/>
              </a:tblGrid>
              <a:tr h="644057">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协议</a:t>
                      </a: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年份</a:t>
                      </a: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服务</a:t>
                      </a:r>
                      <a:endParaRPr lang="en-US" altLang="zh-CN" sz="1400" b="0" i="0" u="none" strike="noStrike" dirty="0" smtClean="0">
                        <a:solidFill>
                          <a:srgbClr val="000000"/>
                        </a:solidFill>
                        <a:effectLst/>
                        <a:latin typeface="宋体" panose="02010600030101010101" pitchFamily="2" charset="-122"/>
                        <a:ea typeface="宋体" panose="02010600030101010101" pitchFamily="2" charset="-122"/>
                      </a:endParaRPr>
                    </a:p>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贸易</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知识</a:t>
                      </a:r>
                      <a:endParaRPr lang="en-US" altLang="zh-CN" sz="1400" b="0" i="0" u="none" strike="noStrike" dirty="0" smtClean="0">
                        <a:solidFill>
                          <a:srgbClr val="000000"/>
                        </a:solidFill>
                        <a:effectLst/>
                        <a:latin typeface="宋体" panose="02010600030101010101" pitchFamily="2" charset="-122"/>
                        <a:ea typeface="宋体" panose="02010600030101010101" pitchFamily="2" charset="-122"/>
                      </a:endParaRPr>
                    </a:p>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产权</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投资</a:t>
                      </a: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政府</a:t>
                      </a:r>
                      <a:endParaRPr lang="en-US" altLang="zh-CN" sz="1400" b="0" i="0" u="none" strike="noStrike" dirty="0" smtClean="0">
                        <a:solidFill>
                          <a:srgbClr val="000000"/>
                        </a:solidFill>
                        <a:effectLst/>
                        <a:latin typeface="宋体" panose="02010600030101010101" pitchFamily="2" charset="-122"/>
                        <a:ea typeface="宋体" panose="02010600030101010101" pitchFamily="2" charset="-122"/>
                      </a:endParaRPr>
                    </a:p>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采购</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竞争</a:t>
                      </a:r>
                      <a:endParaRPr lang="en-US" altLang="zh-CN" sz="1400" b="0" i="0" u="none" strike="noStrike" dirty="0" smtClean="0">
                        <a:solidFill>
                          <a:srgbClr val="000000"/>
                        </a:solidFill>
                        <a:effectLst/>
                        <a:latin typeface="宋体" panose="02010600030101010101" pitchFamily="2" charset="-122"/>
                        <a:ea typeface="宋体" panose="02010600030101010101" pitchFamily="2" charset="-122"/>
                      </a:endParaRPr>
                    </a:p>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政策</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环境</a:t>
                      </a: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劳工</a:t>
                      </a: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国有</a:t>
                      </a:r>
                      <a:endParaRPr lang="en-US" altLang="zh-CN" sz="1400" b="0" i="0" u="none" strike="noStrike" dirty="0" smtClean="0">
                        <a:solidFill>
                          <a:srgbClr val="000000"/>
                        </a:solidFill>
                        <a:effectLst/>
                        <a:latin typeface="宋体" panose="02010600030101010101" pitchFamily="2" charset="-122"/>
                        <a:ea typeface="宋体" panose="02010600030101010101" pitchFamily="2" charset="-122"/>
                      </a:endParaRPr>
                    </a:p>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企业</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规制</a:t>
                      </a:r>
                      <a:endParaRPr lang="en-US" altLang="zh-CN" sz="1400" b="0" i="0" u="none" strike="noStrike" dirty="0" smtClean="0">
                        <a:solidFill>
                          <a:srgbClr val="000000"/>
                        </a:solidFill>
                        <a:effectLst/>
                        <a:latin typeface="宋体" panose="02010600030101010101" pitchFamily="2" charset="-122"/>
                        <a:ea typeface="宋体" panose="02010600030101010101" pitchFamily="2" charset="-122"/>
                      </a:endParaRPr>
                    </a:p>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一致性</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电子</a:t>
                      </a:r>
                      <a:endParaRPr lang="en-US" altLang="zh-CN" sz="1400" b="0" i="0" u="none" strike="noStrike" dirty="0" smtClean="0">
                        <a:solidFill>
                          <a:srgbClr val="000000"/>
                        </a:solidFill>
                        <a:effectLst/>
                        <a:latin typeface="宋体" panose="02010600030101010101" pitchFamily="2" charset="-122"/>
                        <a:ea typeface="宋体" panose="02010600030101010101" pitchFamily="2" charset="-122"/>
                      </a:endParaRPr>
                    </a:p>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商务</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合作与能力建设</a:t>
                      </a:r>
                    </a:p>
                  </a:txBody>
                  <a:tcPr marL="3977" marR="3977" marT="3977" marB="0" anchor="ctr">
                    <a:lnL>
                      <a:noFill/>
                    </a:lnL>
                    <a:lnR>
                      <a:noFill/>
                    </a:lnR>
                    <a:lnT>
                      <a:noFill/>
                    </a:lnT>
                    <a:lnB>
                      <a:noFill/>
                    </a:lnB>
                    <a:solidFill>
                      <a:schemeClr val="accent1"/>
                    </a:solidFill>
                  </a:tcPr>
                </a:tc>
                <a:tc>
                  <a:txBody>
                    <a:bodyPr/>
                    <a:lstStyle/>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中小</a:t>
                      </a:r>
                      <a:endParaRPr lang="en-US" altLang="zh-CN" sz="1400" b="0" i="0" u="none" strike="noStrike" dirty="0" smtClean="0">
                        <a:solidFill>
                          <a:srgbClr val="000000"/>
                        </a:solidFill>
                        <a:effectLst/>
                        <a:latin typeface="宋体" panose="02010600030101010101" pitchFamily="2" charset="-122"/>
                        <a:ea typeface="宋体" panose="02010600030101010101" pitchFamily="2" charset="-122"/>
                      </a:endParaRPr>
                    </a:p>
                    <a:p>
                      <a:pPr algn="ctr" fontAlgn="ctr"/>
                      <a:r>
                        <a:rPr lang="zh-CN" altLang="en-US" sz="1400" b="0" i="0" u="none" strike="noStrike" dirty="0" smtClean="0">
                          <a:solidFill>
                            <a:srgbClr val="000000"/>
                          </a:solidFill>
                          <a:effectLst/>
                          <a:latin typeface="宋体" panose="02010600030101010101" pitchFamily="2" charset="-122"/>
                          <a:ea typeface="宋体" panose="02010600030101010101" pitchFamily="2" charset="-122"/>
                        </a:rPr>
                        <a:t>企业</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3977" marR="3977" marT="3977" marB="0" anchor="ctr">
                    <a:lnL>
                      <a:noFill/>
                    </a:lnL>
                    <a:lnR>
                      <a:noFill/>
                    </a:lnR>
                    <a:lnT>
                      <a:noFill/>
                    </a:lnT>
                    <a:lnB>
                      <a:noFill/>
                    </a:lnB>
                    <a:solidFill>
                      <a:schemeClr val="accent1"/>
                    </a:solidFill>
                  </a:tcPr>
                </a:tc>
              </a:tr>
              <a:tr h="143965">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中国</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澳大利亚</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2016</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r>
              <a:tr h="143965">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中国</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瑞士</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2014</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r>
              <a:tr h="143965">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中国</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哥斯达黎加</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2012</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r>
              <a:tr h="143965">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中国</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新加坡</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2009</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r>
              <a:tr h="143965">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中国</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智利</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2007</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r>
              <a:tr h="143965">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中国</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东盟</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2005</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r>
              <a:tr h="143965">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中国</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韩国</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2016</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r>
              <a:tr h="143965">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中国</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冰岛</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2014</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r>
              <a:tr h="143965">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中国</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秘鲁</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2010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r>
              <a:tr h="143965">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中国</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新西兰</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2009</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r>
              <a:tr h="143965">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中国</a:t>
                      </a:r>
                      <a:r>
                        <a:rPr lang="en-US" altLang="zh-CN" sz="1400" b="0" i="0" u="none" strike="noStrike" dirty="0">
                          <a:solidFill>
                            <a:srgbClr val="000000"/>
                          </a:solidFill>
                          <a:effectLst/>
                          <a:latin typeface="宋体" panose="02010600030101010101" pitchFamily="2" charset="-122"/>
                          <a:ea typeface="宋体" panose="02010600030101010101" pitchFamily="2" charset="-122"/>
                        </a:rPr>
                        <a:t>—</a:t>
                      </a:r>
                      <a:r>
                        <a:rPr lang="zh-CN" altLang="en-US" sz="1400" b="0" i="0" u="none" strike="noStrike" dirty="0">
                          <a:solidFill>
                            <a:srgbClr val="000000"/>
                          </a:solidFill>
                          <a:effectLst/>
                          <a:latin typeface="宋体" panose="02010600030101010101" pitchFamily="2" charset="-122"/>
                          <a:ea typeface="宋体" panose="02010600030101010101" pitchFamily="2" charset="-122"/>
                        </a:rPr>
                        <a:t>巴基斯坦</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2008</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1</a:t>
                      </a:r>
                    </a:p>
                  </a:txBody>
                  <a:tcPr marL="3977" marR="3977" marT="3977" marB="0" anchor="ctr">
                    <a:lnL>
                      <a:noFill/>
                    </a:lnL>
                    <a:lnR>
                      <a:noFill/>
                    </a:lnR>
                    <a:lnT>
                      <a:noFill/>
                    </a:lnT>
                    <a:lnB>
                      <a:noFill/>
                    </a:lnB>
                    <a:solidFill>
                      <a:schemeClr val="accent1">
                        <a:lumMod val="20000"/>
                        <a:lumOff val="80000"/>
                      </a:schemeClr>
                    </a:solidFill>
                  </a:tcPr>
                </a:tc>
                <a:tc>
                  <a:txBody>
                    <a:bodyPr/>
                    <a:lstStyle/>
                    <a:p>
                      <a:pPr algn="ctr" fontAlgn="ctr"/>
                      <a:r>
                        <a:rPr lang="en-US" altLang="zh-CN" sz="1400" b="0" i="0" u="none" strike="noStrike" dirty="0">
                          <a:solidFill>
                            <a:srgbClr val="000000"/>
                          </a:solidFill>
                          <a:effectLst/>
                          <a:latin typeface="宋体" panose="02010600030101010101" pitchFamily="2" charset="-122"/>
                          <a:ea typeface="宋体" panose="02010600030101010101" pitchFamily="2" charset="-122"/>
                        </a:rPr>
                        <a:t>0</a:t>
                      </a:r>
                    </a:p>
                  </a:txBody>
                  <a:tcPr marL="3977" marR="3977" marT="3977" marB="0" anchor="ctr">
                    <a:lnL>
                      <a:noFill/>
                    </a:lnL>
                    <a:lnR>
                      <a:noFill/>
                    </a:lnR>
                    <a:lnT>
                      <a:noFill/>
                    </a:lnT>
                    <a:lnB>
                      <a:noFill/>
                    </a:lnB>
                    <a:solidFill>
                      <a:schemeClr val="accent1">
                        <a:lumMod val="20000"/>
                        <a:lumOff val="80000"/>
                      </a:schemeClr>
                    </a:solidFill>
                  </a:tcPr>
                </a:tc>
              </a:tr>
            </a:tbl>
          </a:graphicData>
        </a:graphic>
      </p:graphicFrame>
      <p:sp>
        <p:nvSpPr>
          <p:cNvPr id="4" name="灯片编号占位符 3"/>
          <p:cNvSpPr>
            <a:spLocks noGrp="1"/>
          </p:cNvSpPr>
          <p:nvPr>
            <p:ph type="sldNum" sz="quarter" idx="12"/>
          </p:nvPr>
        </p:nvSpPr>
        <p:spPr/>
        <p:txBody>
          <a:bodyPr/>
          <a:lstStyle/>
          <a:p>
            <a:fld id="{2570F4FF-6EA8-466A-8A0A-E42FC5A0654A}" type="slidenum">
              <a:rPr lang="zh-CN" altLang="en-US" smtClean="0"/>
              <a:pPr/>
              <a:t>52</a:t>
            </a:fld>
            <a:endParaRPr lang="zh-CN" altLang="en-US"/>
          </a:p>
        </p:txBody>
      </p:sp>
      <p:sp>
        <p:nvSpPr>
          <p:cNvPr id="3" name="文本框 2"/>
          <p:cNvSpPr txBox="1"/>
          <p:nvPr/>
        </p:nvSpPr>
        <p:spPr>
          <a:xfrm>
            <a:off x="2699792" y="1268760"/>
            <a:ext cx="4392488" cy="461665"/>
          </a:xfrm>
          <a:prstGeom prst="rect">
            <a:avLst/>
          </a:prstGeom>
          <a:noFill/>
        </p:spPr>
        <p:txBody>
          <a:bodyPr wrap="square" rtlCol="0">
            <a:spAutoFit/>
          </a:bodyPr>
          <a:lstStyle/>
          <a:p>
            <a:r>
              <a:rPr lang="zh-CN" altLang="en-US" sz="2400" b="1" dirty="0" smtClean="0"/>
              <a:t>中国</a:t>
            </a:r>
            <a:r>
              <a:rPr lang="en-US" altLang="zh-CN" sz="2400" b="1" dirty="0" smtClean="0"/>
              <a:t>FTAs/RTAs</a:t>
            </a:r>
            <a:r>
              <a:rPr lang="zh-CN" altLang="en-US" sz="2400" b="1" dirty="0" smtClean="0"/>
              <a:t>中的新规则条款</a:t>
            </a:r>
            <a:endParaRPr lang="zh-CN" altLang="en-US" sz="2400" b="1" dirty="0"/>
          </a:p>
        </p:txBody>
      </p:sp>
      <p:sp>
        <p:nvSpPr>
          <p:cNvPr id="6" name="矩形 5"/>
          <p:cNvSpPr/>
          <p:nvPr/>
        </p:nvSpPr>
        <p:spPr>
          <a:xfrm>
            <a:off x="324036" y="5093840"/>
            <a:ext cx="8568444" cy="646331"/>
          </a:xfrm>
          <a:prstGeom prst="rect">
            <a:avLst/>
          </a:prstGeom>
        </p:spPr>
        <p:txBody>
          <a:bodyPr wrap="square">
            <a:spAutoFit/>
          </a:bodyPr>
          <a:lstStyle/>
          <a:p>
            <a:pPr>
              <a:spcBef>
                <a:spcPts val="600"/>
              </a:spcBef>
            </a:pPr>
            <a:r>
              <a:rPr lang="zh-CN" altLang="en-US" dirty="0">
                <a:latin typeface="华文楷体" panose="02010600040101010101" pitchFamily="2" charset="-122"/>
                <a:ea typeface="华文楷体" panose="02010600040101010101" pitchFamily="2" charset="-122"/>
                <a:cs typeface="Times New Roman" pitchFamily="18" charset="0"/>
              </a:rPr>
              <a:t>数据来源：根据中国自由贸易区服务网发布的“中国已签协议的自贸区”文本整理得到</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837025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323850" y="274638"/>
            <a:ext cx="8650288" cy="1143000"/>
          </a:xfrm>
        </p:spPr>
        <p:txBody>
          <a:bodyPr>
            <a:normAutofit/>
          </a:bodyPr>
          <a:lstStyle/>
          <a:p>
            <a:pPr algn="l"/>
            <a:r>
              <a:rPr lang="zh-CN" altLang="en-US" sz="3600" b="1" dirty="0" smtClean="0">
                <a:solidFill>
                  <a:srgbClr val="FF0000"/>
                </a:solidFill>
                <a:latin typeface="Arial" panose="020B0604020202020204" pitchFamily="34" charset="0"/>
                <a:ea typeface="华文中宋" panose="02010600040101010101" pitchFamily="2" charset="-122"/>
                <a:cs typeface="Arial" panose="020B0604020202020204" pitchFamily="34" charset="0"/>
              </a:rPr>
              <a:t>国际贸易新规则的度量</a:t>
            </a:r>
            <a:endParaRPr lang="zh-CN" altLang="en-US" sz="3600" b="1" dirty="0" smtClean="0">
              <a:solidFill>
                <a:srgbClr val="FF3300"/>
              </a:solidFill>
              <a:ea typeface="华文中宋" panose="02010600040101010101" pitchFamily="2" charset="-122"/>
              <a:cs typeface="Arial" panose="020B0604020202020204" pitchFamily="34" charset="0"/>
            </a:endParaRPr>
          </a:p>
        </p:txBody>
      </p:sp>
      <p:sp>
        <p:nvSpPr>
          <p:cNvPr id="43011" name="内容占位符 2"/>
          <p:cNvSpPr>
            <a:spLocks noGrp="1"/>
          </p:cNvSpPr>
          <p:nvPr>
            <p:ph idx="1"/>
          </p:nvPr>
        </p:nvSpPr>
        <p:spPr>
          <a:xfrm>
            <a:off x="457200" y="1484784"/>
            <a:ext cx="8435280" cy="4409604"/>
          </a:xfrm>
        </p:spPr>
        <p:txBody>
          <a:bodyPr>
            <a:normAutofit fontScale="92500"/>
          </a:bodyPr>
          <a:lstStyle/>
          <a:p>
            <a:r>
              <a:rPr lang="zh-CN" altLang="en-US" sz="2800" dirty="0" smtClean="0">
                <a:latin typeface="华文中宋" panose="02010600040101010101" pitchFamily="2" charset="-122"/>
                <a:ea typeface="华文中宋" panose="02010600040101010101" pitchFamily="2" charset="-122"/>
              </a:rPr>
              <a:t>“事前”指标</a:t>
            </a:r>
            <a:endParaRPr lang="en-US" altLang="zh-CN" sz="2800" dirty="0" smtClean="0">
              <a:latin typeface="华文中宋" panose="02010600040101010101" pitchFamily="2" charset="-122"/>
              <a:ea typeface="华文中宋" panose="02010600040101010101" pitchFamily="2" charset="-122"/>
            </a:endParaRPr>
          </a:p>
          <a:p>
            <a:pPr lvl="1"/>
            <a:r>
              <a:rPr lang="zh-CN" altLang="en-US" sz="2400" dirty="0" smtClean="0">
                <a:latin typeface="华文中宋" panose="02010600040101010101" pitchFamily="2" charset="-122"/>
                <a:ea typeface="华文中宋" panose="02010600040101010101" pitchFamily="2" charset="-122"/>
              </a:rPr>
              <a:t>依据：国际协定（</a:t>
            </a:r>
            <a:r>
              <a:rPr lang="en-US" altLang="zh-CN" sz="2400" dirty="0" smtClean="0">
                <a:latin typeface="华文中宋" panose="02010600040101010101" pitchFamily="2" charset="-122"/>
                <a:ea typeface="华文中宋" panose="02010600040101010101" pitchFamily="2" charset="-122"/>
              </a:rPr>
              <a:t>RTAs/FTAs</a:t>
            </a:r>
            <a:r>
              <a:rPr lang="zh-CN" altLang="en-US" sz="2400" dirty="0" smtClean="0">
                <a:latin typeface="华文中宋" panose="02010600040101010101" pitchFamily="2" charset="-122"/>
                <a:ea typeface="华文中宋" panose="02010600040101010101" pitchFamily="2" charset="-122"/>
              </a:rPr>
              <a:t>）中领域或条款的承诺与实施</a:t>
            </a:r>
            <a:endParaRPr lang="en-US" altLang="zh-CN" sz="2400" dirty="0" smtClean="0">
              <a:latin typeface="华文中宋" panose="02010600040101010101" pitchFamily="2" charset="-122"/>
              <a:ea typeface="华文中宋" panose="02010600040101010101" pitchFamily="2" charset="-122"/>
            </a:endParaRPr>
          </a:p>
          <a:p>
            <a:pPr lvl="1"/>
            <a:r>
              <a:rPr lang="zh-CN" altLang="en-US" sz="2400" dirty="0" smtClean="0">
                <a:solidFill>
                  <a:srgbClr val="000000"/>
                </a:solidFill>
                <a:latin typeface="华文中宋" panose="02010600040101010101" pitchFamily="2" charset="-122"/>
                <a:ea typeface="华文中宋" panose="02010600040101010101" pitchFamily="2" charset="-122"/>
              </a:rPr>
              <a:t>含义：</a:t>
            </a:r>
            <a:r>
              <a:rPr lang="en-US" altLang="zh-CN" sz="2400" dirty="0" smtClean="0">
                <a:solidFill>
                  <a:srgbClr val="000000"/>
                </a:solidFill>
                <a:latin typeface="华文中宋" panose="02010600040101010101" pitchFamily="2" charset="-122"/>
                <a:ea typeface="华文中宋" panose="02010600040101010101" pitchFamily="2" charset="-122"/>
              </a:rPr>
              <a:t>RTAs/FTAs</a:t>
            </a:r>
            <a:r>
              <a:rPr lang="zh-CN" altLang="en-US" sz="2400" dirty="0">
                <a:solidFill>
                  <a:srgbClr val="000000"/>
                </a:solidFill>
                <a:latin typeface="华文中宋" panose="02010600040101010101" pitchFamily="2" charset="-122"/>
                <a:ea typeface="华文中宋" panose="02010600040101010101" pitchFamily="2" charset="-122"/>
              </a:rPr>
              <a:t>质量指数（</a:t>
            </a:r>
            <a:r>
              <a:rPr lang="en-US" altLang="zh-CN" sz="2400" dirty="0">
                <a:solidFill>
                  <a:srgbClr val="000000"/>
                </a:solidFill>
                <a:latin typeface="华文中宋" panose="02010600040101010101" pitchFamily="2" charset="-122"/>
                <a:ea typeface="华文中宋" panose="02010600040101010101" pitchFamily="2" charset="-122"/>
              </a:rPr>
              <a:t>QI</a:t>
            </a:r>
            <a:r>
              <a:rPr lang="zh-CN" altLang="en-US" sz="2400" dirty="0">
                <a:solidFill>
                  <a:srgbClr val="000000"/>
                </a:solidFill>
                <a:latin typeface="华文中宋" panose="02010600040101010101" pitchFamily="2" charset="-122"/>
                <a:ea typeface="华文中宋" panose="02010600040101010101" pitchFamily="2" charset="-122"/>
              </a:rPr>
              <a:t>）</a:t>
            </a:r>
            <a:endParaRPr lang="en-US" altLang="zh-CN" sz="2400" dirty="0">
              <a:solidFill>
                <a:srgbClr val="000000"/>
              </a:solidFill>
              <a:latin typeface="华文中宋" panose="02010600040101010101" pitchFamily="2" charset="-122"/>
              <a:ea typeface="华文中宋" panose="02010600040101010101" pitchFamily="2" charset="-122"/>
            </a:endParaRPr>
          </a:p>
          <a:p>
            <a:pPr lvl="1"/>
            <a:r>
              <a:rPr lang="zh-CN" altLang="en-US" sz="2400" dirty="0" smtClean="0">
                <a:latin typeface="华文中宋" panose="02010600040101010101" pitchFamily="2" charset="-122"/>
                <a:ea typeface="华文中宋" panose="02010600040101010101" pitchFamily="2" charset="-122"/>
              </a:rPr>
              <a:t>方法：</a:t>
            </a:r>
            <a:endParaRPr lang="en-US" altLang="zh-CN" sz="2400" dirty="0" smtClean="0">
              <a:latin typeface="华文中宋" panose="02010600040101010101" pitchFamily="2" charset="-122"/>
              <a:ea typeface="华文中宋" panose="02010600040101010101" pitchFamily="2" charset="-122"/>
            </a:endParaRPr>
          </a:p>
          <a:p>
            <a:pPr lvl="2"/>
            <a:r>
              <a:rPr lang="zh-CN" altLang="en-US" sz="2000" dirty="0" smtClean="0">
                <a:latin typeface="华文中宋" panose="02010600040101010101" pitchFamily="2" charset="-122"/>
                <a:ea typeface="华文中宋" panose="02010600040101010101" pitchFamily="2" charset="-122"/>
              </a:rPr>
              <a:t>绝对数：数目</a:t>
            </a:r>
            <a:endParaRPr lang="en-US" altLang="zh-CN" sz="2000" dirty="0" smtClean="0">
              <a:latin typeface="华文中宋" panose="02010600040101010101" pitchFamily="2" charset="-122"/>
              <a:ea typeface="华文中宋" panose="02010600040101010101" pitchFamily="2" charset="-122"/>
            </a:endParaRPr>
          </a:p>
          <a:p>
            <a:pPr lvl="2"/>
            <a:r>
              <a:rPr lang="zh-CN" altLang="en-US" sz="2000" dirty="0" smtClean="0">
                <a:latin typeface="华文中宋" panose="02010600040101010101" pitchFamily="2" charset="-122"/>
                <a:ea typeface="华文中宋" panose="02010600040101010101" pitchFamily="2" charset="-122"/>
              </a:rPr>
              <a:t>相对数：比例（与最高标准相比）</a:t>
            </a:r>
            <a:endParaRPr lang="en-US" altLang="zh-CN" sz="2000" dirty="0" smtClean="0">
              <a:latin typeface="华文中宋" panose="02010600040101010101" pitchFamily="2" charset="-122"/>
              <a:ea typeface="华文中宋" panose="02010600040101010101" pitchFamily="2" charset="-122"/>
            </a:endParaRPr>
          </a:p>
          <a:p>
            <a:r>
              <a:rPr lang="zh-CN" altLang="en-US" sz="2800" dirty="0" smtClean="0">
                <a:latin typeface="华文中宋" panose="02010600040101010101" pitchFamily="2" charset="-122"/>
                <a:ea typeface="华文中宋" panose="02010600040101010101" pitchFamily="2" charset="-122"/>
              </a:rPr>
              <a:t>“事后”指标</a:t>
            </a:r>
            <a:endParaRPr lang="en-US" altLang="zh-CN" sz="2800" dirty="0" smtClean="0">
              <a:latin typeface="华文中宋" panose="02010600040101010101" pitchFamily="2" charset="-122"/>
              <a:ea typeface="华文中宋" panose="02010600040101010101" pitchFamily="2" charset="-122"/>
            </a:endParaRPr>
          </a:p>
          <a:p>
            <a:pPr lvl="1"/>
            <a:r>
              <a:rPr lang="zh-CN" altLang="en-US" sz="2400" dirty="0" smtClean="0">
                <a:latin typeface="华文中宋" panose="02010600040101010101" pitchFamily="2" charset="-122"/>
                <a:ea typeface="华文中宋" panose="02010600040101010101" pitchFamily="2" charset="-122"/>
              </a:rPr>
              <a:t>依据：执行新规则的绩效</a:t>
            </a:r>
            <a:endParaRPr lang="en-US" altLang="zh-CN" sz="2400" dirty="0" smtClean="0">
              <a:latin typeface="华文中宋" panose="02010600040101010101" pitchFamily="2" charset="-122"/>
              <a:ea typeface="华文中宋" panose="02010600040101010101" pitchFamily="2" charset="-122"/>
            </a:endParaRPr>
          </a:p>
          <a:p>
            <a:pPr lvl="1"/>
            <a:r>
              <a:rPr lang="zh-CN" altLang="en-US" sz="2400" dirty="0" smtClean="0">
                <a:latin typeface="华文中宋" panose="02010600040101010101" pitchFamily="2" charset="-122"/>
                <a:ea typeface="华文中宋" panose="02010600040101010101" pitchFamily="2" charset="-122"/>
              </a:rPr>
              <a:t>含义：</a:t>
            </a:r>
            <a:r>
              <a:rPr lang="zh-CN" altLang="en-US" sz="2400" dirty="0">
                <a:solidFill>
                  <a:srgbClr val="000000"/>
                </a:solidFill>
                <a:latin typeface="华文中宋" panose="02010600040101010101" pitchFamily="2" charset="-122"/>
                <a:ea typeface="华文中宋" panose="02010600040101010101" pitchFamily="2" charset="-122"/>
              </a:rPr>
              <a:t>商业规制绩效指数（</a:t>
            </a:r>
            <a:r>
              <a:rPr lang="en-US" altLang="zh-CN" sz="2400" dirty="0">
                <a:solidFill>
                  <a:srgbClr val="000000"/>
                </a:solidFill>
                <a:latin typeface="华文中宋" panose="02010600040101010101" pitchFamily="2" charset="-122"/>
                <a:ea typeface="华文中宋" panose="02010600040101010101" pitchFamily="2" charset="-122"/>
              </a:rPr>
              <a:t>BRPI</a:t>
            </a:r>
            <a:r>
              <a:rPr lang="zh-CN" altLang="en-US" sz="2400" dirty="0" smtClean="0">
                <a:solidFill>
                  <a:srgbClr val="000000"/>
                </a:solidFill>
                <a:latin typeface="华文中宋" panose="02010600040101010101" pitchFamily="2" charset="-122"/>
                <a:ea typeface="华文中宋" panose="02010600040101010101" pitchFamily="2" charset="-122"/>
              </a:rPr>
              <a:t>）或商业</a:t>
            </a:r>
            <a:r>
              <a:rPr lang="zh-CN" altLang="en-US" sz="2400" dirty="0">
                <a:solidFill>
                  <a:srgbClr val="000000"/>
                </a:solidFill>
                <a:latin typeface="华文中宋" panose="02010600040101010101" pitchFamily="2" charset="-122"/>
                <a:ea typeface="华文中宋" panose="02010600040101010101" pitchFamily="2" charset="-122"/>
              </a:rPr>
              <a:t>规制融合指数（</a:t>
            </a:r>
            <a:r>
              <a:rPr lang="en-US" altLang="zh-CN" sz="2400" dirty="0">
                <a:solidFill>
                  <a:srgbClr val="000000"/>
                </a:solidFill>
                <a:latin typeface="华文中宋" panose="02010600040101010101" pitchFamily="2" charset="-122"/>
                <a:ea typeface="华文中宋" panose="02010600040101010101" pitchFamily="2" charset="-122"/>
              </a:rPr>
              <a:t>BRCI</a:t>
            </a:r>
            <a:r>
              <a:rPr lang="zh-CN" altLang="en-US" sz="2400" dirty="0" smtClean="0">
                <a:solidFill>
                  <a:srgbClr val="000000"/>
                </a:solidFill>
                <a:latin typeface="华文中宋" panose="02010600040101010101" pitchFamily="2" charset="-122"/>
                <a:ea typeface="华文中宋" panose="02010600040101010101" pitchFamily="2" charset="-122"/>
              </a:rPr>
              <a:t>）</a:t>
            </a:r>
            <a:endParaRPr lang="en-US" altLang="zh-CN" sz="2400" dirty="0" smtClean="0">
              <a:solidFill>
                <a:srgbClr val="000000"/>
              </a:solidFill>
              <a:latin typeface="华文中宋" panose="02010600040101010101" pitchFamily="2" charset="-122"/>
              <a:ea typeface="华文中宋" panose="02010600040101010101" pitchFamily="2" charset="-122"/>
            </a:endParaRPr>
          </a:p>
          <a:p>
            <a:pPr lvl="1"/>
            <a:r>
              <a:rPr lang="zh-CN" altLang="en-US" sz="2400" dirty="0" smtClean="0">
                <a:solidFill>
                  <a:srgbClr val="000000"/>
                </a:solidFill>
                <a:latin typeface="华文中宋" panose="02010600040101010101" pitchFamily="2" charset="-122"/>
                <a:ea typeface="华文中宋" panose="02010600040101010101" pitchFamily="2" charset="-122"/>
              </a:rPr>
              <a:t>方法：各类“代理性”</a:t>
            </a:r>
            <a:r>
              <a:rPr lang="zh-CN" altLang="en-US" sz="2400" dirty="0" smtClean="0">
                <a:latin typeface="华文中宋" panose="02010600040101010101" pitchFamily="2" charset="-122"/>
                <a:ea typeface="华文中宋" panose="02010600040101010101" pitchFamily="2" charset="-122"/>
              </a:rPr>
              <a:t>国别</a:t>
            </a:r>
            <a:r>
              <a:rPr lang="zh-CN" altLang="en-US" sz="2400" dirty="0">
                <a:latin typeface="华文中宋" panose="02010600040101010101" pitchFamily="2" charset="-122"/>
                <a:ea typeface="华文中宋" panose="02010600040101010101" pitchFamily="2" charset="-122"/>
              </a:rPr>
              <a:t>（单边</a:t>
            </a:r>
            <a:r>
              <a:rPr lang="zh-CN" altLang="en-US" sz="2400" dirty="0" smtClean="0">
                <a:latin typeface="华文中宋" panose="02010600040101010101" pitchFamily="2" charset="-122"/>
                <a:ea typeface="华文中宋" panose="02010600040101010101" pitchFamily="2" charset="-122"/>
              </a:rPr>
              <a:t>）统计</a:t>
            </a:r>
            <a:r>
              <a:rPr lang="zh-CN" altLang="en-US" sz="2400" dirty="0">
                <a:latin typeface="华文中宋" panose="02010600040101010101" pitchFamily="2" charset="-122"/>
                <a:ea typeface="华文中宋" panose="02010600040101010101" pitchFamily="2" charset="-122"/>
              </a:rPr>
              <a:t>或调查数据</a:t>
            </a:r>
            <a:endParaRPr lang="en-US" altLang="zh-CN" sz="2400" dirty="0">
              <a:latin typeface="华文中宋" panose="02010600040101010101" pitchFamily="2" charset="-122"/>
              <a:ea typeface="华文中宋" panose="02010600040101010101" pitchFamily="2" charset="-122"/>
            </a:endParaRPr>
          </a:p>
          <a:p>
            <a:pPr lvl="1"/>
            <a:endParaRPr lang="en-US" altLang="zh-CN" sz="2400" dirty="0" smtClean="0">
              <a:latin typeface="华文中宋" panose="02010600040101010101" pitchFamily="2" charset="-122"/>
              <a:ea typeface="华文中宋" panose="02010600040101010101" pitchFamily="2" charset="-122"/>
            </a:endParaRPr>
          </a:p>
          <a:p>
            <a:endParaRPr lang="en-US" altLang="zh-CN" sz="2800" dirty="0" smtClean="0">
              <a:latin typeface="华文中宋" panose="02010600040101010101" pitchFamily="2" charset="-122"/>
              <a:ea typeface="华文中宋" panose="02010600040101010101" pitchFamily="2" charset="-122"/>
            </a:endParaRPr>
          </a:p>
          <a:p>
            <a:endParaRPr lang="en-US" altLang="zh-CN" dirty="0" smtClean="0">
              <a:cs typeface="Times New Roman" panose="02020603050405020304" pitchFamily="18" charset="0"/>
            </a:endParaRPr>
          </a:p>
          <a:p>
            <a:pPr lvl="1"/>
            <a:endParaRPr lang="en-US" altLang="zh-CN" dirty="0" smtClean="0"/>
          </a:p>
          <a:p>
            <a:pPr lvl="1"/>
            <a:endParaRPr lang="zh-CN" altLang="en-US" dirty="0" smtClean="0"/>
          </a:p>
        </p:txBody>
      </p:sp>
      <p:sp>
        <p:nvSpPr>
          <p:cNvPr id="4301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C6D993D-0036-4114-BD3D-7BBD6755ACF9}" type="slidenum">
              <a:rPr lang="en-US" altLang="zh-CN">
                <a:solidFill>
                  <a:srgbClr val="898989"/>
                </a:solidFill>
                <a:latin typeface="Calibri" panose="020F0502020204030204" pitchFamily="34" charset="0"/>
              </a:rPr>
              <a:pPr/>
              <a:t>6</a:t>
            </a:fld>
            <a:endParaRPr lang="zh-CN" altLang="zh-CN">
              <a:solidFill>
                <a:srgbClr val="898989"/>
              </a:solidFill>
              <a:latin typeface="Calibri" panose="020F0502020204030204" pitchFamily="34" charset="0"/>
            </a:endParaRPr>
          </a:p>
        </p:txBody>
      </p:sp>
    </p:spTree>
    <p:extLst>
      <p:ext uri="{BB962C8B-B14F-4D97-AF65-F5344CB8AC3E}">
        <p14:creationId xmlns:p14="http://schemas.microsoft.com/office/powerpoint/2010/main" val="331451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323850" y="274638"/>
            <a:ext cx="8650288" cy="1143000"/>
          </a:xfrm>
        </p:spPr>
        <p:txBody>
          <a:bodyPr>
            <a:normAutofit/>
          </a:bodyPr>
          <a:lstStyle/>
          <a:p>
            <a:pPr algn="l"/>
            <a:r>
              <a:rPr lang="zh-CN" altLang="en-US" sz="3600" b="1" dirty="0" smtClean="0">
                <a:solidFill>
                  <a:srgbClr val="FF0000"/>
                </a:solidFill>
                <a:latin typeface="Arial" panose="020B0604020202020204" pitchFamily="34" charset="0"/>
                <a:ea typeface="华文中宋" panose="02010600040101010101" pitchFamily="2" charset="-122"/>
                <a:cs typeface="Arial" panose="020B0604020202020204" pitchFamily="34" charset="0"/>
              </a:rPr>
              <a:t> “事后”指标：执行新规则的业绩指标</a:t>
            </a:r>
            <a:endParaRPr lang="zh-CN" altLang="en-US" sz="3600" b="1" dirty="0" smtClean="0">
              <a:solidFill>
                <a:srgbClr val="FF3300"/>
              </a:solidFill>
              <a:ea typeface="华文中宋" panose="02010600040101010101" pitchFamily="2" charset="-122"/>
              <a:cs typeface="Arial" panose="020B0604020202020204" pitchFamily="34" charset="0"/>
            </a:endParaRPr>
          </a:p>
        </p:txBody>
      </p:sp>
      <p:sp>
        <p:nvSpPr>
          <p:cNvPr id="11267" name="内容占位符 2"/>
          <p:cNvSpPr>
            <a:spLocks noGrp="1"/>
          </p:cNvSpPr>
          <p:nvPr>
            <p:ph idx="1"/>
          </p:nvPr>
        </p:nvSpPr>
        <p:spPr>
          <a:xfrm>
            <a:off x="457200" y="1428750"/>
            <a:ext cx="8229600" cy="4697413"/>
          </a:xfrm>
        </p:spPr>
        <p:txBody>
          <a:bodyPr/>
          <a:lstStyle/>
          <a:p>
            <a:pPr>
              <a:defRPr/>
            </a:pPr>
            <a:r>
              <a:rPr lang="zh-CN" altLang="en-US" sz="2800" dirty="0" smtClean="0">
                <a:latin typeface="华文中宋" panose="02010600040101010101" pitchFamily="2" charset="-122"/>
                <a:ea typeface="华文中宋" panose="02010600040101010101" pitchFamily="2" charset="-122"/>
              </a:rPr>
              <a:t>主要数据来源</a:t>
            </a:r>
            <a:endParaRPr lang="en-US" altLang="zh-CN" sz="2800" dirty="0" smtClean="0">
              <a:latin typeface="华文中宋" panose="02010600040101010101" pitchFamily="2" charset="-122"/>
              <a:ea typeface="华文中宋" panose="02010600040101010101" pitchFamily="2" charset="-122"/>
            </a:endParaRPr>
          </a:p>
          <a:p>
            <a:pPr lvl="1">
              <a:defRPr/>
            </a:pPr>
            <a:r>
              <a:rPr lang="en-US" altLang="zh-CN" sz="2400" dirty="0" smtClean="0">
                <a:latin typeface="华文中宋" panose="02010600040101010101" pitchFamily="2" charset="-122"/>
                <a:ea typeface="华文中宋" panose="02010600040101010101" pitchFamily="2" charset="-122"/>
              </a:rPr>
              <a:t>World Bank</a:t>
            </a:r>
            <a:r>
              <a:rPr lang="zh-CN" altLang="en-US" sz="2400" dirty="0" smtClean="0">
                <a:latin typeface="华文中宋" panose="02010600040101010101" pitchFamily="2" charset="-122"/>
                <a:ea typeface="华文中宋" panose="02010600040101010101" pitchFamily="2" charset="-122"/>
              </a:rPr>
              <a:t>，</a:t>
            </a:r>
            <a:r>
              <a:rPr lang="en-US" altLang="zh-CN" sz="2400" dirty="0" smtClean="0">
                <a:latin typeface="华文中宋" panose="02010600040101010101" pitchFamily="2" charset="-122"/>
                <a:ea typeface="华文中宋" panose="02010600040101010101" pitchFamily="2" charset="-122"/>
              </a:rPr>
              <a:t>Doing Business Database</a:t>
            </a:r>
          </a:p>
          <a:p>
            <a:pPr lvl="1">
              <a:defRPr/>
            </a:pPr>
            <a:r>
              <a:rPr lang="en-US" altLang="zh-CN" sz="2400" dirty="0" smtClean="0">
                <a:latin typeface="华文中宋" panose="02010600040101010101" pitchFamily="2" charset="-122"/>
                <a:ea typeface="华文中宋" panose="02010600040101010101" pitchFamily="2" charset="-122"/>
              </a:rPr>
              <a:t>WEF</a:t>
            </a:r>
            <a:r>
              <a:rPr lang="zh-CN" altLang="en-US" sz="2400" dirty="0" smtClean="0">
                <a:latin typeface="华文中宋" panose="02010600040101010101" pitchFamily="2" charset="-122"/>
                <a:ea typeface="华文中宋" panose="02010600040101010101" pitchFamily="2" charset="-122"/>
              </a:rPr>
              <a:t>，</a:t>
            </a:r>
            <a:r>
              <a:rPr lang="en-US" altLang="zh-CN" sz="2400" dirty="0" smtClean="0">
                <a:latin typeface="华文中宋" panose="02010600040101010101" pitchFamily="2" charset="-122"/>
                <a:ea typeface="华文中宋" panose="02010600040101010101" pitchFamily="2" charset="-122"/>
              </a:rPr>
              <a:t>Global Competitiveness Index </a:t>
            </a:r>
            <a:endParaRPr lang="en-US" altLang="zh-CN" sz="2400" dirty="0" smtClean="0">
              <a:cs typeface="Times New Roman" panose="02020603050405020304" pitchFamily="18" charset="0"/>
            </a:endParaRPr>
          </a:p>
          <a:p>
            <a:pPr lvl="1">
              <a:defRPr/>
            </a:pPr>
            <a:r>
              <a:rPr lang="en-US" altLang="zh-CN" sz="2400" dirty="0" smtClean="0">
                <a:latin typeface="华文中宋" panose="02010600040101010101" pitchFamily="2" charset="-122"/>
                <a:ea typeface="华文中宋" panose="02010600040101010101" pitchFamily="2" charset="-122"/>
              </a:rPr>
              <a:t>World Bank</a:t>
            </a:r>
            <a:r>
              <a:rPr lang="zh-CN" altLang="en-US" sz="2400" dirty="0" smtClean="0">
                <a:latin typeface="华文中宋" panose="02010600040101010101" pitchFamily="2" charset="-122"/>
                <a:ea typeface="华文中宋" panose="02010600040101010101" pitchFamily="2" charset="-122"/>
              </a:rPr>
              <a:t>，</a:t>
            </a:r>
            <a:r>
              <a:rPr lang="en-US" altLang="zh-CN" sz="2400" dirty="0" smtClean="0">
                <a:latin typeface="华文中宋" panose="02010600040101010101" pitchFamily="2" charset="-122"/>
                <a:ea typeface="华文中宋" panose="02010600040101010101" pitchFamily="2" charset="-122"/>
              </a:rPr>
              <a:t>Logistics Performance Index</a:t>
            </a:r>
          </a:p>
          <a:p>
            <a:pPr lvl="1">
              <a:defRPr/>
            </a:pPr>
            <a:r>
              <a:rPr lang="en-US" altLang="zh-CN" sz="2400" dirty="0" smtClean="0">
                <a:latin typeface="华文中宋" panose="02010600040101010101" pitchFamily="2" charset="-122"/>
                <a:ea typeface="华文中宋" panose="02010600040101010101" pitchFamily="2" charset="-122"/>
              </a:rPr>
              <a:t>World Bank</a:t>
            </a:r>
            <a:r>
              <a:rPr lang="zh-CN" altLang="en-US" sz="2400" dirty="0" smtClean="0">
                <a:latin typeface="华文中宋" panose="02010600040101010101" pitchFamily="2" charset="-122"/>
                <a:ea typeface="华文中宋" panose="02010600040101010101" pitchFamily="2" charset="-122"/>
              </a:rPr>
              <a:t>，</a:t>
            </a:r>
            <a:r>
              <a:rPr lang="en-US" altLang="zh-CN" sz="2400" dirty="0" smtClean="0">
                <a:latin typeface="华文中宋" panose="02010600040101010101" pitchFamily="2" charset="-122"/>
                <a:ea typeface="华文中宋" panose="02010600040101010101" pitchFamily="2" charset="-122"/>
              </a:rPr>
              <a:t>World Trade Indicators</a:t>
            </a:r>
          </a:p>
          <a:p>
            <a:pPr lvl="1">
              <a:defRPr/>
            </a:pPr>
            <a:r>
              <a:rPr lang="en-US" altLang="zh-CN" sz="2400" dirty="0" smtClean="0">
                <a:latin typeface="华文中宋" panose="02010600040101010101" pitchFamily="2" charset="-122"/>
                <a:ea typeface="华文中宋" panose="02010600040101010101" pitchFamily="2" charset="-122"/>
              </a:rPr>
              <a:t>World Bank</a:t>
            </a:r>
            <a:r>
              <a:rPr lang="zh-CN" altLang="en-US" sz="2400" dirty="0" smtClean="0">
                <a:latin typeface="华文中宋" panose="02010600040101010101" pitchFamily="2" charset="-122"/>
                <a:ea typeface="华文中宋" panose="02010600040101010101" pitchFamily="2" charset="-122"/>
              </a:rPr>
              <a:t>，</a:t>
            </a:r>
            <a:r>
              <a:rPr lang="en-US" altLang="zh-CN" sz="2400" dirty="0" smtClean="0">
                <a:latin typeface="华文中宋" panose="02010600040101010101" pitchFamily="2" charset="-122"/>
                <a:ea typeface="华文中宋" panose="02010600040101010101" pitchFamily="2" charset="-122"/>
              </a:rPr>
              <a:t>World Development Indicators</a:t>
            </a:r>
          </a:p>
          <a:p>
            <a:pPr lvl="1">
              <a:defRPr/>
            </a:pPr>
            <a:endParaRPr lang="en-US" altLang="zh-CN" dirty="0" smtClean="0"/>
          </a:p>
          <a:p>
            <a:pPr marL="457200" lvl="1" indent="0">
              <a:buFont typeface="Arial" panose="020B0604020202020204" pitchFamily="34" charset="0"/>
              <a:buNone/>
              <a:defRPr/>
            </a:pPr>
            <a:endParaRPr lang="zh-CN" altLang="en-US" dirty="0" smtClean="0"/>
          </a:p>
        </p:txBody>
      </p:sp>
      <p:sp>
        <p:nvSpPr>
          <p:cNvPr id="3379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55AD907-020A-4FC3-9960-6A769CD5BC53}" type="slidenum">
              <a:rPr lang="en-US" altLang="zh-CN">
                <a:solidFill>
                  <a:srgbClr val="898989"/>
                </a:solidFill>
                <a:latin typeface="Calibri" panose="020F0502020204030204" pitchFamily="34" charset="0"/>
              </a:rPr>
              <a:pPr/>
              <a:t>7</a:t>
            </a:fld>
            <a:endParaRPr lang="zh-CN" altLang="zh-CN">
              <a:solidFill>
                <a:srgbClr val="898989"/>
              </a:solidFill>
              <a:latin typeface="Calibri" panose="020F0502020204030204" pitchFamily="34" charset="0"/>
            </a:endParaRPr>
          </a:p>
        </p:txBody>
      </p:sp>
    </p:spTree>
    <p:extLst>
      <p:ext uri="{BB962C8B-B14F-4D97-AF65-F5344CB8AC3E}">
        <p14:creationId xmlns:p14="http://schemas.microsoft.com/office/powerpoint/2010/main" val="263584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sz="2000" b="1" kern="1200" dirty="0" smtClean="0">
                <a:solidFill>
                  <a:srgbClr val="FF0000"/>
                </a:solidFill>
                <a:latin typeface="华文仿宋" panose="02010600040101010101" pitchFamily="2" charset="-122"/>
                <a:ea typeface="华文仿宋" panose="02010600040101010101" pitchFamily="2" charset="-122"/>
              </a:rPr>
              <a:t>案例：世界银行营商环境评估指标体系</a:t>
            </a:r>
            <a:r>
              <a:rPr lang="en-US" altLang="zh-CN" sz="2000" b="1" kern="1200" dirty="0" smtClean="0">
                <a:solidFill>
                  <a:srgbClr val="FF0000"/>
                </a:solidFill>
                <a:latin typeface="华文仿宋" panose="02010600040101010101" pitchFamily="2" charset="-122"/>
                <a:ea typeface="华文仿宋" panose="02010600040101010101" pitchFamily="2" charset="-122"/>
              </a:rPr>
              <a:t> </a:t>
            </a:r>
            <a:endParaRPr lang="zh-CN" altLang="en-US" dirty="0"/>
          </a:p>
        </p:txBody>
      </p:sp>
      <p:pic>
        <p:nvPicPr>
          <p:cNvPr id="34819" name="内容占位符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417638"/>
            <a:ext cx="8064500" cy="5106987"/>
          </a:xfrm>
        </p:spPr>
      </p:pic>
      <p:sp>
        <p:nvSpPr>
          <p:cNvPr id="34820"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4271DB8-0EF6-4019-ABFB-D2F35CC64F9A}" type="slidenum">
              <a:rPr lang="en-US" altLang="zh-CN">
                <a:solidFill>
                  <a:srgbClr val="898989"/>
                </a:solidFill>
                <a:latin typeface="Calibri" panose="020F0502020204030204" pitchFamily="34" charset="0"/>
              </a:rPr>
              <a:pPr/>
              <a:t>8</a:t>
            </a:fld>
            <a:endParaRPr lang="zh-CN" altLang="zh-CN">
              <a:solidFill>
                <a:srgbClr val="898989"/>
              </a:solidFill>
              <a:latin typeface="Calibri" panose="020F0502020204030204" pitchFamily="34" charset="0"/>
            </a:endParaRPr>
          </a:p>
        </p:txBody>
      </p:sp>
    </p:spTree>
    <p:extLst>
      <p:ext uri="{BB962C8B-B14F-4D97-AF65-F5344CB8AC3E}">
        <p14:creationId xmlns:p14="http://schemas.microsoft.com/office/powerpoint/2010/main" val="957794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3375"/>
            <a:ext cx="8229600" cy="579438"/>
          </a:xfrm>
        </p:spPr>
        <p:txBody>
          <a:bodyPr/>
          <a:lstStyle/>
          <a:p>
            <a:pPr eaLnBrk="1" hangingPunct="1">
              <a:spcBef>
                <a:spcPct val="20000"/>
              </a:spcBef>
              <a:defRPr/>
            </a:pPr>
            <a:r>
              <a:rPr lang="zh-CN" altLang="en-US" sz="2000" b="1" kern="1200" dirty="0" smtClean="0">
                <a:solidFill>
                  <a:srgbClr val="FF0000"/>
                </a:solidFill>
                <a:latin typeface="华文仿宋" panose="02010600040101010101" pitchFamily="2" charset="-122"/>
                <a:ea typeface="华文仿宋" panose="02010600040101010101" pitchFamily="2" charset="-122"/>
                <a:cs typeface="+mn-cs"/>
              </a:rPr>
              <a:t>举例：中国营商环境指数（</a:t>
            </a:r>
            <a:r>
              <a:rPr lang="en-US" altLang="zh-CN" sz="2000" b="1" kern="1200" dirty="0" smtClean="0">
                <a:solidFill>
                  <a:srgbClr val="FF0000"/>
                </a:solidFill>
                <a:latin typeface="华文仿宋" panose="02010600040101010101" pitchFamily="2" charset="-122"/>
                <a:ea typeface="华文仿宋" panose="02010600040101010101" pitchFamily="2" charset="-122"/>
                <a:cs typeface="+mn-cs"/>
              </a:rPr>
              <a:t>Ease of Doing Business</a:t>
            </a:r>
            <a:r>
              <a:rPr lang="zh-CN" altLang="en-US" sz="2000" b="1" kern="1200" dirty="0" smtClean="0">
                <a:solidFill>
                  <a:srgbClr val="FF0000"/>
                </a:solidFill>
                <a:latin typeface="华文仿宋" panose="02010600040101010101" pitchFamily="2" charset="-122"/>
                <a:ea typeface="华文仿宋" panose="02010600040101010101" pitchFamily="2" charset="-122"/>
                <a:cs typeface="+mn-cs"/>
              </a:rPr>
              <a:t>）</a:t>
            </a:r>
            <a:endParaRPr lang="zh-CN" altLang="en-US" dirty="0"/>
          </a:p>
        </p:txBody>
      </p:sp>
      <p:pic>
        <p:nvPicPr>
          <p:cNvPr id="36867" name="内容占位符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7513" y="1052513"/>
            <a:ext cx="8269287" cy="5329237"/>
          </a:xfrm>
        </p:spPr>
      </p:pic>
      <p:sp>
        <p:nvSpPr>
          <p:cNvPr id="36868"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0969F30-018A-4729-800D-1705FE1EE67C}" type="slidenum">
              <a:rPr lang="en-US" altLang="zh-CN">
                <a:solidFill>
                  <a:srgbClr val="898989"/>
                </a:solidFill>
                <a:latin typeface="Calibri" panose="020F0502020204030204" pitchFamily="34" charset="0"/>
              </a:rPr>
              <a:pPr/>
              <a:t>9</a:t>
            </a:fld>
            <a:endParaRPr lang="zh-CN" altLang="zh-CN">
              <a:solidFill>
                <a:srgbClr val="898989"/>
              </a:solidFill>
              <a:latin typeface="Calibri" panose="020F0502020204030204" pitchFamily="34" charset="0"/>
            </a:endParaRPr>
          </a:p>
        </p:txBody>
      </p:sp>
    </p:spTree>
    <p:extLst>
      <p:ext uri="{BB962C8B-B14F-4D97-AF65-F5344CB8AC3E}">
        <p14:creationId xmlns:p14="http://schemas.microsoft.com/office/powerpoint/2010/main" val="4106447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2568</TotalTime>
  <Words>6710</Words>
  <Application>Microsoft Office PowerPoint</Application>
  <PresentationFormat>全屏显示(4:3)</PresentationFormat>
  <Paragraphs>1653</Paragraphs>
  <Slides>52</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52</vt:i4>
      </vt:variant>
    </vt:vector>
  </HeadingPairs>
  <TitlesOfParts>
    <vt:vector size="68" baseType="lpstr">
      <vt:lpstr>Arial Unicode MS</vt:lpstr>
      <vt:lpstr>等线</vt:lpstr>
      <vt:lpstr>黑体</vt:lpstr>
      <vt:lpstr>华文仿宋</vt:lpstr>
      <vt:lpstr>华文楷体</vt:lpstr>
      <vt:lpstr>华文新魏</vt:lpstr>
      <vt:lpstr>华文中宋</vt:lpstr>
      <vt:lpstr>楷体_GB2312</vt:lpstr>
      <vt:lpstr>宋体</vt:lpstr>
      <vt:lpstr>Arial</vt:lpstr>
      <vt:lpstr>Calibri</vt:lpstr>
      <vt:lpstr>Cambria Math</vt:lpstr>
      <vt:lpstr>Times New Roman</vt:lpstr>
      <vt:lpstr>Wingdings</vt:lpstr>
      <vt:lpstr>Wingdings 3</vt:lpstr>
      <vt:lpstr>Office 主题</vt:lpstr>
      <vt:lpstr>  全球贸易协定中的新规则： 度量、评估与构建</vt:lpstr>
      <vt:lpstr>关于国际贸易新规则的争论</vt:lpstr>
      <vt:lpstr>国际贸易新规则：HMS方法定义</vt:lpstr>
      <vt:lpstr>PowerPoint 演示文稿</vt:lpstr>
      <vt:lpstr>贸易传统规则与新规则有何差别？</vt:lpstr>
      <vt:lpstr>国际贸易新规则的度量</vt:lpstr>
      <vt:lpstr> “事后”指标：执行新规则的业绩指标</vt:lpstr>
      <vt:lpstr>案例：世界银行营商环境评估指标体系 </vt:lpstr>
      <vt:lpstr>举例：中国营商环境指数（Ease of Doing Business）</vt:lpstr>
      <vt:lpstr>分项指标及数据（1）</vt:lpstr>
      <vt:lpstr>分项指标及数据（2）</vt:lpstr>
      <vt:lpstr>分项指标及数据（3）</vt:lpstr>
      <vt:lpstr>分项指标及数据（4）</vt:lpstr>
      <vt:lpstr>分项指标及数据（5）</vt:lpstr>
      <vt:lpstr>“事前”指标：RTAs/FTAs中领域或条款的承诺与实施</vt:lpstr>
      <vt:lpstr>方法1和2举例</vt:lpstr>
      <vt:lpstr>PowerPoint 演示文稿</vt:lpstr>
      <vt:lpstr>PowerPoint 演示文稿</vt:lpstr>
      <vt:lpstr>PowerPoint 演示文稿</vt:lpstr>
      <vt:lpstr>PowerPoint 演示文稿</vt:lpstr>
      <vt:lpstr>PowerPoint 演示文稿</vt:lpstr>
      <vt:lpstr>方法3举例：Petri等（2012）对于亚太FTAs条款的度量</vt:lpstr>
      <vt:lpstr>PowerPoint 演示文稿</vt:lpstr>
      <vt:lpstr> 全球主要RTAs/FTAs数据库情况比较</vt:lpstr>
      <vt:lpstr>PowerPoint 演示文稿</vt:lpstr>
      <vt:lpstr>举例：APEC FTAs数据库的应用</vt:lpstr>
      <vt:lpstr>中国参与和引领新规则的标准</vt:lpstr>
      <vt:lpstr>全球贸易投资新规则的发展趋势与潮流</vt:lpstr>
      <vt:lpstr>中国在国际分工体系中的地位与利益</vt:lpstr>
      <vt:lpstr>PowerPoint 演示文稿</vt:lpstr>
      <vt:lpstr>PowerPoint 演示文稿</vt:lpstr>
      <vt:lpstr>中国产业与部门的竞争力</vt:lpstr>
      <vt:lpstr>PowerPoint 演示文稿</vt:lpstr>
      <vt:lpstr>PowerPoint 演示文稿</vt:lpstr>
      <vt:lpstr>中国国际经济政策的价值理念</vt:lpstr>
      <vt:lpstr>PowerPoint 演示文稿</vt:lpstr>
      <vt:lpstr>外国对中国的贸易投资壁垒</vt:lpstr>
      <vt:lpstr>PowerPoint 演示文稿</vt:lpstr>
      <vt:lpstr>PowerPoint 演示文稿</vt:lpstr>
      <vt:lpstr>中国已签署RTAs/FTAs中新规则的数目与比重</vt:lpstr>
      <vt:lpstr>TPP贸易投资新规则的焦点条款</vt:lpstr>
      <vt:lpstr>PowerPoint 演示文稿</vt:lpstr>
      <vt:lpstr>PowerPoint 演示文稿</vt:lpstr>
      <vt:lpstr>PowerPoint 演示文稿</vt:lpstr>
      <vt:lpstr>中国对贸易投资新规则的应对、参与和引领：一种差别战略</vt:lpstr>
      <vt:lpstr>推进新规则的方式与路径</vt:lpstr>
      <vt:lpstr>PowerPoint 演示文稿</vt:lpstr>
      <vt:lpstr>中国的角色</vt:lpstr>
      <vt:lpstr>中国的角色</vt:lpstr>
      <vt:lpstr>对新规则谈判与协定的建议</vt:lpstr>
      <vt:lpstr>PowerPoint 演示文稿</vt:lpstr>
      <vt:lpstr>附表</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高质量FTAs网络与中国贸易转型</dc:title>
  <dc:creator>Microsoft.com</dc:creator>
  <cp:lastModifiedBy>盛斌</cp:lastModifiedBy>
  <cp:revision>282</cp:revision>
  <dcterms:created xsi:type="dcterms:W3CDTF">2014-09-24T06:55:45Z</dcterms:created>
  <dcterms:modified xsi:type="dcterms:W3CDTF">2016-11-23T16:59:16Z</dcterms:modified>
</cp:coreProperties>
</file>